
<file path=[Content_Types].xml><?xml version="1.0" encoding="utf-8"?>
<Types xmlns="http://schemas.openxmlformats.org/package/2006/content-types">
  <Default Extension="fntdata" ContentType="application/x-fontdata"/>
  <Default Extension="jpeg" ContentType="image/jpeg"/>
  <Default Extension="jpg" ContentType="image/pn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858000" cy="9144000"/>
  <p:embeddedFontLst>
    <p:embeddedFont>
      <p:font typeface="OPPOSans H" panose="02010600030101010101" charset="-122"/>
      <p:regular r:id="rId34"/>
    </p:embeddedFont>
    <p:embeddedFont>
      <p:font typeface="OPPOSans L" panose="02010600030101010101" charset="-122"/>
      <p:regular r:id="rId35"/>
    </p:embeddedFont>
    <p:embeddedFont>
      <p:font typeface="OPPOSans R" panose="02010600030101010101" charset="-122"/>
      <p:regular r:id="rId36"/>
    </p:embeddedFont>
    <p:embeddedFont>
      <p:font typeface="Source Han Sans" panose="02010600030101010101" charset="-122"/>
      <p:regular r:id="rId37"/>
    </p:embeddedFont>
    <p:embeddedFont>
      <p:font typeface="Source Han Sans CN Bold" panose="02010600030101010101" charset="-122"/>
      <p:regular r:id="rId3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jpg"/></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项目三 数据可视化设计</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68D5730D-D735-B0D4-8BB9-1D70E9DBE0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699931" y="3086340"/>
            <a:ext cx="4745990" cy="2410460"/>
          </a:xfrm>
          <a:prstGeom prst="diamond">
            <a:avLst/>
          </a:prstGeom>
          <a:gradFill>
            <a:gsLst>
              <a:gs pos="40000">
                <a:schemeClr val="bg1">
                  <a:alpha val="0"/>
                </a:schemeClr>
              </a:gs>
              <a:gs pos="100000">
                <a:schemeClr val="accent1">
                  <a:lumMod val="20000"/>
                  <a:lumOff val="80000"/>
                </a:schemeClr>
              </a:gs>
            </a:gsLst>
            <a:lin ang="5400000" scaled="0"/>
          </a:gradFill>
          <a:ln w="19050" cap="sq">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4470186" y="1914130"/>
            <a:ext cx="253365" cy="1096010"/>
          </a:xfrm>
          <a:prstGeom prst="roundRect">
            <a:avLst>
              <a:gd name="adj" fmla="val 50000"/>
            </a:avLst>
          </a:prstGeom>
          <a:gradFill>
            <a:gsLst>
              <a:gs pos="28000">
                <a:srgbClr val="FAF3EC">
                  <a:alpha val="0"/>
                </a:srgbClr>
              </a:gs>
              <a:gs pos="100000">
                <a:schemeClr val="accent1">
                  <a:lumMod val="20000"/>
                  <a:lumOff val="80000"/>
                </a:schemeClr>
              </a:gs>
            </a:gsLst>
            <a:lin ang="1620000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4534956" y="3558780"/>
            <a:ext cx="3103880" cy="1402715"/>
          </a:xfrm>
          <a:prstGeom prst="diamond">
            <a:avLst/>
          </a:prstGeom>
          <a:solidFill>
            <a:schemeClr val="bg1"/>
          </a:solidFill>
          <a:ln w="12700" cap="sq">
            <a:solidFill>
              <a:schemeClr val="accent1">
                <a:lumMod val="20000"/>
                <a:lumOff val="80000"/>
                <a:alpha val="43000"/>
              </a:schemeClr>
            </a:solidFill>
            <a:miter/>
          </a:ln>
          <a:effectLst>
            <a:outerShdw blurRad="190500" dist="101600" dir="2700000" algn="tl" rotWithShape="0">
              <a:schemeClr val="accent2">
                <a:alpha val="1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4534956" y="3010775"/>
            <a:ext cx="3103880" cy="1402715"/>
          </a:xfrm>
          <a:prstGeom prst="diamond">
            <a:avLst/>
          </a:prstGeom>
          <a:gradFill>
            <a:gsLst>
              <a:gs pos="0">
                <a:schemeClr val="accent1">
                  <a:lumMod val="20000"/>
                  <a:lumOff val="80000"/>
                </a:schemeClr>
              </a:gs>
              <a:gs pos="55000">
                <a:schemeClr val="accent1"/>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4534956" y="2462135"/>
            <a:ext cx="3103880" cy="1402715"/>
          </a:xfrm>
          <a:prstGeom prst="diamond">
            <a:avLst/>
          </a:prstGeom>
          <a:solidFill>
            <a:schemeClr val="bg1"/>
          </a:solidFill>
          <a:ln w="12700" cap="sq">
            <a:solidFill>
              <a:schemeClr val="accent1">
                <a:lumMod val="20000"/>
                <a:lumOff val="80000"/>
                <a:alpha val="43000"/>
              </a:schemeClr>
            </a:solidFill>
            <a:miter/>
          </a:ln>
          <a:effectLst>
            <a:outerShdw blurRad="190500" dist="101600" dir="2700000" algn="tl" rotWithShape="0">
              <a:schemeClr val="accent2">
                <a:alpha val="10000"/>
              </a:scheme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4534956" y="1914130"/>
            <a:ext cx="3103880" cy="1402715"/>
          </a:xfrm>
          <a:prstGeom prst="diamond">
            <a:avLst/>
          </a:prstGeom>
          <a:gradFill>
            <a:gsLst>
              <a:gs pos="0">
                <a:schemeClr val="accent1">
                  <a:lumMod val="20000"/>
                  <a:lumOff val="80000"/>
                </a:schemeClr>
              </a:gs>
              <a:gs pos="55000">
                <a:schemeClr val="accent1"/>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5428401" y="2171305"/>
            <a:ext cx="1335693" cy="830997"/>
          </a:xfrm>
          <a:prstGeom prst="rect">
            <a:avLst/>
          </a:prstGeom>
          <a:noFill/>
          <a:ln>
            <a:noFill/>
          </a:ln>
        </p:spPr>
        <p:txBody>
          <a:bodyPr vert="horz" wrap="square" lIns="91440" tIns="45720" rIns="91440" bIns="45720" rtlCol="0" anchor="t"/>
          <a:lstStyle/>
          <a:p>
            <a:pPr algn="ctr"/>
            <a:r>
              <a:rPr kumimoji="1" lang="en-US" altLang="zh-CN" sz="2400">
                <a:ln w="12700">
                  <a:noFill/>
                </a:ln>
                <a:solidFill>
                  <a:schemeClr val="bg1"/>
                </a:solidFill>
                <a:latin typeface="OPPOSans H"/>
                <a:ea typeface="OPPOSans H"/>
                <a:cs typeface="OPPOSans H"/>
              </a:rPr>
              <a:t>布局
与目标</a:t>
            </a:r>
            <a:endParaRPr kumimoji="1" lang="zh-CN" altLang="en-US"/>
          </a:p>
        </p:txBody>
      </p:sp>
      <p:sp>
        <p:nvSpPr>
          <p:cNvPr id="11" name="标题 1"/>
          <p:cNvSpPr txBox="1"/>
          <p:nvPr/>
        </p:nvSpPr>
        <p:spPr>
          <a:xfrm>
            <a:off x="7794411" y="2171305"/>
            <a:ext cx="259715" cy="1785620"/>
          </a:xfrm>
          <a:prstGeom prst="roundRect">
            <a:avLst>
              <a:gd name="adj" fmla="val 50000"/>
            </a:avLst>
          </a:prstGeom>
          <a:gradFill>
            <a:gsLst>
              <a:gs pos="28000">
                <a:srgbClr val="FAF3EC">
                  <a:alpha val="0"/>
                </a:srgbClr>
              </a:gs>
              <a:gs pos="100000">
                <a:schemeClr val="accent1">
                  <a:lumMod val="20000"/>
                  <a:lumOff val="80000"/>
                </a:schemeClr>
              </a:gs>
            </a:gsLst>
            <a:lin ang="1620000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196241" y="3986135"/>
            <a:ext cx="172720" cy="1251585"/>
          </a:xfrm>
          <a:prstGeom prst="roundRect">
            <a:avLst>
              <a:gd name="adj" fmla="val 50000"/>
            </a:avLst>
          </a:prstGeom>
          <a:gradFill>
            <a:gsLst>
              <a:gs pos="28000">
                <a:srgbClr val="FAF3EC">
                  <a:alpha val="0"/>
                </a:srgbClr>
              </a:gs>
              <a:gs pos="100000">
                <a:schemeClr val="accent1">
                  <a:lumMod val="20000"/>
                  <a:lumOff val="80000"/>
                </a:schemeClr>
              </a:gs>
            </a:gsLst>
            <a:lin ang="16200000" scaled="0"/>
          </a:gra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984786" y="1681085"/>
            <a:ext cx="76200" cy="659765"/>
          </a:xfrm>
          <a:prstGeom prst="roundRect">
            <a:avLst>
              <a:gd name="adj" fmla="val 50000"/>
            </a:avLst>
          </a:prstGeom>
          <a:gradFill>
            <a:gsLst>
              <a:gs pos="28000">
                <a:srgbClr val="FAF3EC">
                  <a:alpha val="0"/>
                </a:srgbClr>
              </a:gs>
              <a:gs pos="100000">
                <a:schemeClr val="accent1">
                  <a:lumMod val="20000"/>
                  <a:lumOff val="80000"/>
                </a:schemeClr>
              </a:gs>
            </a:gsLst>
            <a:lin ang="16200000" scaled="0"/>
          </a:gra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4357791" y="3122535"/>
            <a:ext cx="177165" cy="1687830"/>
          </a:xfrm>
          <a:prstGeom prst="roundRect">
            <a:avLst>
              <a:gd name="adj" fmla="val 50000"/>
            </a:avLst>
          </a:prstGeom>
          <a:gradFill>
            <a:gsLst>
              <a:gs pos="28000">
                <a:srgbClr val="FAF3EC">
                  <a:alpha val="0"/>
                </a:srgbClr>
              </a:gs>
              <a:gs pos="100000">
                <a:schemeClr val="accent1">
                  <a:lumMod val="20000"/>
                  <a:lumOff val="80000"/>
                </a:schemeClr>
              </a:gs>
            </a:gsLst>
            <a:lin ang="16200000" scaled="0"/>
          </a:gra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4092996" y="2946640"/>
            <a:ext cx="76200" cy="659765"/>
          </a:xfrm>
          <a:prstGeom prst="roundRect">
            <a:avLst>
              <a:gd name="adj" fmla="val 50000"/>
            </a:avLst>
          </a:prstGeom>
          <a:gradFill>
            <a:gsLst>
              <a:gs pos="28000">
                <a:srgbClr val="FAF3EC">
                  <a:alpha val="0"/>
                </a:srgbClr>
              </a:gs>
              <a:gs pos="100000">
                <a:schemeClr val="accent1">
                  <a:lumMod val="20000"/>
                  <a:lumOff val="80000"/>
                </a:schemeClr>
              </a:gs>
            </a:gsLst>
            <a:lin ang="16200000" scaled="0"/>
          </a:gra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670609" y="1923035"/>
            <a:ext cx="2866817" cy="524323"/>
          </a:xfrm>
          <a:prstGeom prst="rect">
            <a:avLst/>
          </a:prstGeom>
          <a:noFill/>
          <a:ln>
            <a:noFill/>
          </a:ln>
        </p:spPr>
        <p:txBody>
          <a:bodyPr vert="horz" wrap="none" lIns="0" tIns="0" rIns="0" bIns="0" rtlCol="0" anchor="b"/>
          <a:lstStyle/>
          <a:p>
            <a:pPr algn="r"/>
            <a:r>
              <a:rPr kumimoji="1" lang="en-US" altLang="zh-CN" sz="1800">
                <a:ln w="12700">
                  <a:noFill/>
                </a:ln>
                <a:gradFill>
                  <a:gsLst>
                    <a:gs pos="0">
                      <a:schemeClr val="accent1">
                        <a:lumMod val="20000"/>
                        <a:lumOff val="80000"/>
                      </a:schemeClr>
                    </a:gs>
                    <a:gs pos="55000">
                      <a:schemeClr val="accent1"/>
                    </a:gs>
                  </a:gsLst>
                  <a:lin ang="5400000" scaled="0"/>
                </a:gradFill>
                <a:latin typeface="OPPOSans H"/>
                <a:ea typeface="OPPOSans H"/>
                <a:cs typeface="OPPOSans H"/>
              </a:rPr>
              <a:t>01</a:t>
            </a:r>
            <a:endParaRPr kumimoji="1" lang="zh-CN" altLang="en-US"/>
          </a:p>
        </p:txBody>
      </p:sp>
      <p:sp>
        <p:nvSpPr>
          <p:cNvPr id="17" name="标题 1"/>
          <p:cNvSpPr txBox="1"/>
          <p:nvPr/>
        </p:nvSpPr>
        <p:spPr>
          <a:xfrm>
            <a:off x="670611" y="2526434"/>
            <a:ext cx="2866819" cy="3098617"/>
          </a:xfrm>
          <a:prstGeom prst="rect">
            <a:avLst/>
          </a:prstGeom>
          <a:noFill/>
          <a:ln>
            <a:noFill/>
          </a:ln>
        </p:spPr>
        <p:txBody>
          <a:bodyPr vert="horz" wrap="square" lIns="91440" tIns="45720" rIns="91440" bIns="45720" rtlCol="0" anchor="t"/>
          <a:lstStyle/>
          <a:p>
            <a:pPr algn="r"/>
            <a:r>
              <a:rPr kumimoji="1" lang="en-US" altLang="zh-CN" sz="1400">
                <a:ln w="12700">
                  <a:noFill/>
                </a:ln>
                <a:solidFill>
                  <a:schemeClr val="tx1">
                    <a:lumMod val="85000"/>
                    <a:lumOff val="15000"/>
                  </a:schemeClr>
                </a:solidFill>
                <a:latin typeface="Source Han Sans"/>
                <a:ea typeface="Source Han Sans"/>
                <a:cs typeface="Source Han Sans"/>
              </a:rPr>
              <a:t>在设计数据到可视化的映射时，设计者不仅要明确数据语义，还要了解用户的个性特征。如果设计者能够在可视化设计时预测用户在使用可视化结果时的行为和期望，就可以提高可视化设计的可用性和功能性，有助于帮助用户理解可视化结果。设计者利用已有的先验知识可以减少用户对信息的感知和认知所需的时间。</a:t>
            </a:r>
            <a:endParaRPr kumimoji="1" lang="zh-CN" altLang="en-US"/>
          </a:p>
        </p:txBody>
      </p:sp>
      <p:cxnSp>
        <p:nvCxnSpPr>
          <p:cNvPr id="18" name="标题 1"/>
          <p:cNvCxnSpPr/>
          <p:nvPr/>
        </p:nvCxnSpPr>
        <p:spPr>
          <a:xfrm>
            <a:off x="670609" y="2526436"/>
            <a:ext cx="2866819" cy="0"/>
          </a:xfrm>
          <a:prstGeom prst="line">
            <a:avLst/>
          </a:prstGeom>
          <a:noFill/>
          <a:ln w="12700" cap="flat">
            <a:solidFill>
              <a:srgbClr val="8F8F8F">
                <a:alpha val="100000"/>
              </a:srgbClr>
            </a:solidFill>
            <a:miter/>
          </a:ln>
        </p:spPr>
      </p:cxnSp>
      <p:cxnSp>
        <p:nvCxnSpPr>
          <p:cNvPr id="19" name="标题 1"/>
          <p:cNvCxnSpPr/>
          <p:nvPr/>
        </p:nvCxnSpPr>
        <p:spPr>
          <a:xfrm>
            <a:off x="3053096" y="2526436"/>
            <a:ext cx="484332" cy="0"/>
          </a:xfrm>
          <a:prstGeom prst="line">
            <a:avLst/>
          </a:prstGeom>
          <a:noFill/>
          <a:ln w="19050" cap="flat">
            <a:solidFill>
              <a:schemeClr val="accent2">
                <a:lumMod val="75000"/>
              </a:schemeClr>
            </a:solidFill>
            <a:miter/>
          </a:ln>
        </p:spPr>
      </p:cxnSp>
      <p:sp>
        <p:nvSpPr>
          <p:cNvPr id="20" name="标题 1"/>
          <p:cNvSpPr txBox="1"/>
          <p:nvPr/>
        </p:nvSpPr>
        <p:spPr>
          <a:xfrm>
            <a:off x="8617371" y="1923035"/>
            <a:ext cx="2866817" cy="524323"/>
          </a:xfrm>
          <a:prstGeom prst="rect">
            <a:avLst/>
          </a:prstGeom>
          <a:noFill/>
          <a:ln>
            <a:noFill/>
          </a:ln>
        </p:spPr>
        <p:txBody>
          <a:bodyPr vert="horz" wrap="none" lIns="0" tIns="0" rIns="0" bIns="0" rtlCol="0" anchor="b"/>
          <a:lstStyle/>
          <a:p>
            <a:pPr algn="l"/>
            <a:r>
              <a:rPr kumimoji="1" lang="en-US" altLang="zh-CN" sz="1800">
                <a:ln w="12700">
                  <a:noFill/>
                </a:ln>
                <a:gradFill>
                  <a:gsLst>
                    <a:gs pos="0">
                      <a:schemeClr val="accent1">
                        <a:lumMod val="20000"/>
                        <a:lumOff val="80000"/>
                      </a:schemeClr>
                    </a:gs>
                    <a:gs pos="55000">
                      <a:schemeClr val="accent1"/>
                    </a:gs>
                  </a:gsLst>
                  <a:lin ang="5400000" scaled="0"/>
                </a:gradFill>
                <a:latin typeface="OPPOSans H"/>
                <a:ea typeface="OPPOSans H"/>
                <a:cs typeface="OPPOSans H"/>
              </a:rPr>
              <a:t>02</a:t>
            </a:r>
            <a:endParaRPr kumimoji="1" lang="zh-CN" altLang="en-US"/>
          </a:p>
        </p:txBody>
      </p:sp>
      <p:sp>
        <p:nvSpPr>
          <p:cNvPr id="21" name="标题 1"/>
          <p:cNvSpPr txBox="1"/>
          <p:nvPr/>
        </p:nvSpPr>
        <p:spPr>
          <a:xfrm>
            <a:off x="8617373" y="2526434"/>
            <a:ext cx="2866819" cy="3098617"/>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数据到可视化的映射还要求设计者使用正确的视觉通道去编码数据信息。如对于类别型数据，务必使用分类型视觉通道进行编码；而对于有序型数据，则需要使用定序型视觉通道进行编码。</a:t>
            </a:r>
            <a:endParaRPr kumimoji="1" lang="zh-CN" altLang="en-US"/>
          </a:p>
        </p:txBody>
      </p:sp>
      <p:cxnSp>
        <p:nvCxnSpPr>
          <p:cNvPr id="22" name="标题 1"/>
          <p:cNvCxnSpPr/>
          <p:nvPr/>
        </p:nvCxnSpPr>
        <p:spPr>
          <a:xfrm>
            <a:off x="8617371" y="2526436"/>
            <a:ext cx="2866819" cy="0"/>
          </a:xfrm>
          <a:prstGeom prst="line">
            <a:avLst/>
          </a:prstGeom>
          <a:noFill/>
          <a:ln w="12700" cap="flat">
            <a:solidFill>
              <a:srgbClr val="8F8F8F">
                <a:alpha val="100000"/>
              </a:srgbClr>
            </a:solidFill>
            <a:miter/>
          </a:ln>
        </p:spPr>
      </p:cxnSp>
      <p:cxnSp>
        <p:nvCxnSpPr>
          <p:cNvPr id="23" name="标题 1"/>
          <p:cNvCxnSpPr/>
          <p:nvPr/>
        </p:nvCxnSpPr>
        <p:spPr>
          <a:xfrm>
            <a:off x="8617371" y="2526436"/>
            <a:ext cx="484332" cy="0"/>
          </a:xfrm>
          <a:prstGeom prst="line">
            <a:avLst/>
          </a:prstGeom>
          <a:noFill/>
          <a:ln w="19050" cap="flat">
            <a:solidFill>
              <a:schemeClr val="accent2">
                <a:lumMod val="75000"/>
              </a:schemeClr>
            </a:solidFill>
            <a:miter/>
          </a:ln>
        </p:spPr>
      </p:cxnSp>
      <p:sp>
        <p:nvSpPr>
          <p:cNvPr id="24"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2、数据到可视化的直观映射原则</a:t>
            </a:r>
            <a:endParaRPr kumimoji="1" lang="zh-CN" altLang="en-US"/>
          </a:p>
        </p:txBody>
      </p:sp>
      <p:cxnSp>
        <p:nvCxnSpPr>
          <p:cNvPr id="25"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089650" y="1652200"/>
            <a:ext cx="5220000" cy="3960000"/>
          </a:xfrm>
          <a:prstGeom prst="rect">
            <a:avLst/>
          </a:prstGeom>
          <a:solidFill>
            <a:schemeClr val="bg1"/>
          </a:solidFill>
          <a:ln w="9525" cap="sq">
            <a:solidFill>
              <a:schemeClr val="accent2"/>
            </a:solid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flipH="1">
            <a:off x="10589651" y="1652200"/>
            <a:ext cx="720000" cy="720000"/>
          </a:xfrm>
          <a:custGeom>
            <a:avLst/>
            <a:gdLst>
              <a:gd name="connsiteX0" fmla="*/ 0 w 4762500"/>
              <a:gd name="connsiteY0" fmla="*/ 4762500 h 4762500"/>
              <a:gd name="connsiteX1" fmla="*/ 4762500 w 4762500"/>
              <a:gd name="connsiteY1" fmla="*/ 0 h 4762500"/>
              <a:gd name="connsiteX2" fmla="*/ 0 w 4762500"/>
              <a:gd name="connsiteY2" fmla="*/ 0 h 4762500"/>
            </a:gdLst>
            <a:ahLst/>
            <a:cxnLst/>
            <a:rect l="l" t="t" r="r" b="b"/>
            <a:pathLst>
              <a:path w="4762500" h="4762500">
                <a:moveTo>
                  <a:pt x="0" y="4762500"/>
                </a:moveTo>
                <a:cubicBezTo>
                  <a:pt x="2630234" y="4762500"/>
                  <a:pt x="4762500" y="2630234"/>
                  <a:pt x="4762500" y="0"/>
                </a:cubicBezTo>
                <a:lnTo>
                  <a:pt x="0" y="0"/>
                </a:lnTo>
                <a:close/>
              </a:path>
            </a:pathLst>
          </a:custGeom>
          <a:solidFill>
            <a:schemeClr val="accent2"/>
          </a:solidFill>
          <a:ln w="9525" cap="flat">
            <a:noFill/>
            <a:miter/>
          </a:ln>
          <a:effectLst/>
        </p:spPr>
        <p:txBody>
          <a:bodyPr vert="horz" wrap="square" lIns="91440" tIns="45720" rIns="91440" bIns="45720" rtlCol="0" anchor="ctr"/>
          <a:lstStyle/>
          <a:p>
            <a:pPr algn="l"/>
            <a:endParaRPr kumimoji="1" lang="zh-CN" altLang="en-US"/>
          </a:p>
        </p:txBody>
      </p:sp>
      <p:sp>
        <p:nvSpPr>
          <p:cNvPr id="6" name="标题 1"/>
          <p:cNvSpPr txBox="1"/>
          <p:nvPr/>
        </p:nvSpPr>
        <p:spPr>
          <a:xfrm>
            <a:off x="869650" y="1652200"/>
            <a:ext cx="5220000" cy="3960000"/>
          </a:xfrm>
          <a:prstGeom prst="rect">
            <a:avLst/>
          </a:prstGeom>
          <a:solidFill>
            <a:schemeClr val="bg1"/>
          </a:solidFill>
          <a:ln w="9525" cap="sq">
            <a:solidFill>
              <a:schemeClr val="accent1"/>
            </a:solidFill>
            <a:miter/>
          </a:ln>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869650" y="1652200"/>
            <a:ext cx="720000" cy="720000"/>
          </a:xfrm>
          <a:custGeom>
            <a:avLst/>
            <a:gdLst>
              <a:gd name="connsiteX0" fmla="*/ 0 w 4762500"/>
              <a:gd name="connsiteY0" fmla="*/ 4762500 h 4762500"/>
              <a:gd name="connsiteX1" fmla="*/ 4762500 w 4762500"/>
              <a:gd name="connsiteY1" fmla="*/ 0 h 4762500"/>
              <a:gd name="connsiteX2" fmla="*/ 0 w 4762500"/>
              <a:gd name="connsiteY2" fmla="*/ 0 h 4762500"/>
            </a:gdLst>
            <a:ahLst/>
            <a:cxnLst/>
            <a:rect l="l" t="t" r="r" b="b"/>
            <a:pathLst>
              <a:path w="4762500" h="4762500">
                <a:moveTo>
                  <a:pt x="0" y="4762500"/>
                </a:moveTo>
                <a:cubicBezTo>
                  <a:pt x="2630234" y="4762500"/>
                  <a:pt x="4762500" y="2630234"/>
                  <a:pt x="4762500" y="0"/>
                </a:cubicBezTo>
                <a:lnTo>
                  <a:pt x="0" y="0"/>
                </a:lnTo>
                <a:close/>
              </a:path>
            </a:pathLst>
          </a:custGeom>
          <a:solidFill>
            <a:schemeClr val="accent1"/>
          </a:solidFill>
          <a:ln w="9525" cap="flat">
            <a:noFill/>
            <a:miter/>
          </a:ln>
          <a:effectLst/>
        </p:spPr>
        <p:txBody>
          <a:bodyPr vert="horz" wrap="square" lIns="91440" tIns="45720" rIns="91440" bIns="45720" rtlCol="0" anchor="ctr"/>
          <a:lstStyle/>
          <a:p>
            <a:pPr algn="l"/>
            <a:endParaRPr kumimoji="1" lang="zh-CN" altLang="en-US"/>
          </a:p>
        </p:txBody>
      </p:sp>
      <p:sp>
        <p:nvSpPr>
          <p:cNvPr id="8" name="标题 1"/>
          <p:cNvSpPr txBox="1"/>
          <p:nvPr/>
        </p:nvSpPr>
        <p:spPr>
          <a:xfrm>
            <a:off x="869650" y="1747938"/>
            <a:ext cx="540000" cy="396000"/>
          </a:xfrm>
          <a:prstGeom prst="rect">
            <a:avLst/>
          </a:prstGeom>
          <a:noFill/>
          <a:ln>
            <a:noFill/>
          </a:ln>
        </p:spPr>
        <p:txBody>
          <a:bodyPr vert="horz" wrap="square" lIns="0" tIns="0" rIns="0" bIns="0" rtlCol="0" anchor="t"/>
          <a:lstStyle/>
          <a:p>
            <a:pPr algn="ctr"/>
            <a:r>
              <a:rPr kumimoji="1" lang="en-US" altLang="zh-CN" sz="2000">
                <a:ln w="12700">
                  <a:noFill/>
                </a:ln>
                <a:solidFill>
                  <a:schemeClr val="bg1"/>
                </a:solidFill>
                <a:latin typeface="OPPOSans L"/>
                <a:ea typeface="OPPOSans L"/>
                <a:cs typeface="OPPOSans L"/>
              </a:rPr>
              <a:t>01</a:t>
            </a:r>
            <a:endParaRPr kumimoji="1" lang="zh-CN" altLang="en-US"/>
          </a:p>
        </p:txBody>
      </p:sp>
      <p:sp>
        <p:nvSpPr>
          <p:cNvPr id="9" name="标题 1"/>
          <p:cNvSpPr txBox="1"/>
          <p:nvPr/>
        </p:nvSpPr>
        <p:spPr>
          <a:xfrm>
            <a:off x="10769650" y="1747938"/>
            <a:ext cx="540000" cy="396000"/>
          </a:xfrm>
          <a:prstGeom prst="rect">
            <a:avLst/>
          </a:prstGeom>
          <a:noFill/>
          <a:ln>
            <a:noFill/>
          </a:ln>
        </p:spPr>
        <p:txBody>
          <a:bodyPr vert="horz" wrap="square" lIns="0" tIns="0" rIns="0" bIns="0" rtlCol="0" anchor="t"/>
          <a:lstStyle/>
          <a:p>
            <a:pPr algn="ctr"/>
            <a:r>
              <a:rPr kumimoji="1" lang="en-US" altLang="zh-CN" sz="2000">
                <a:ln w="12700">
                  <a:noFill/>
                </a:ln>
                <a:solidFill>
                  <a:schemeClr val="bg1"/>
                </a:solidFill>
                <a:latin typeface="OPPOSans L"/>
                <a:ea typeface="OPPOSans L"/>
                <a:cs typeface="OPPOSans L"/>
              </a:rPr>
              <a:t>02</a:t>
            </a:r>
            <a:endParaRPr kumimoji="1" lang="zh-CN" altLang="en-US"/>
          </a:p>
        </p:txBody>
      </p:sp>
      <p:sp>
        <p:nvSpPr>
          <p:cNvPr id="10" name="标题 1"/>
          <p:cNvSpPr txBox="1"/>
          <p:nvPr/>
        </p:nvSpPr>
        <p:spPr>
          <a:xfrm>
            <a:off x="3029650" y="2019435"/>
            <a:ext cx="900000" cy="900000"/>
          </a:xfrm>
          <a:prstGeom prst="ellipse">
            <a:avLst/>
          </a:prstGeom>
          <a:gradFill>
            <a:gsLst>
              <a:gs pos="0">
                <a:schemeClr val="accent1"/>
              </a:gs>
              <a:gs pos="100000">
                <a:schemeClr val="accent1">
                  <a:lumMod val="60000"/>
                  <a:lumOff val="40000"/>
                </a:schemeClr>
              </a:gs>
            </a:gsLst>
            <a:lin ang="16200000" scaled="0"/>
          </a:gradFill>
          <a:ln w="12700" cap="flat">
            <a:noFill/>
            <a:miter/>
          </a:ln>
          <a:effectLst>
            <a:outerShdw blurRad="317500" dist="127000" dir="5400000" algn="t" rotWithShape="0">
              <a:schemeClr val="accent1">
                <a:alpha val="20000"/>
              </a:schemeClr>
            </a:outerShdw>
          </a:effectLst>
        </p:spPr>
        <p:txBody>
          <a:bodyPr vert="horz" wrap="square" lIns="0" tIns="0" rIns="0" bIns="0" rtlCol="0" anchor="ctr"/>
          <a:lstStyle/>
          <a:p>
            <a:pPr algn="l"/>
            <a:endParaRPr kumimoji="1" lang="zh-CN" altLang="en-US"/>
          </a:p>
        </p:txBody>
      </p:sp>
      <p:sp>
        <p:nvSpPr>
          <p:cNvPr id="11" name="标题 1"/>
          <p:cNvSpPr txBox="1"/>
          <p:nvPr/>
        </p:nvSpPr>
        <p:spPr>
          <a:xfrm>
            <a:off x="3245650" y="2268864"/>
            <a:ext cx="468000" cy="401142"/>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sp>
        <p:nvSpPr>
          <p:cNvPr id="12" name="标题 1"/>
          <p:cNvSpPr txBox="1"/>
          <p:nvPr/>
        </p:nvSpPr>
        <p:spPr>
          <a:xfrm>
            <a:off x="8249650" y="2019435"/>
            <a:ext cx="900000" cy="900000"/>
          </a:xfrm>
          <a:prstGeom prst="ellipse">
            <a:avLst/>
          </a:prstGeom>
          <a:gradFill>
            <a:gsLst>
              <a:gs pos="0">
                <a:schemeClr val="accent2"/>
              </a:gs>
              <a:gs pos="100000">
                <a:schemeClr val="accent2">
                  <a:lumMod val="60000"/>
                  <a:lumOff val="40000"/>
                </a:schemeClr>
              </a:gs>
            </a:gsLst>
            <a:lin ang="16200000" scaled="0"/>
          </a:gradFill>
          <a:ln w="12700" cap="flat">
            <a:noFill/>
            <a:miter/>
          </a:ln>
          <a:effectLst>
            <a:outerShdw blurRad="317500" dist="127000" dir="5400000" algn="t" rotWithShape="0">
              <a:schemeClr val="accent2">
                <a:alpha val="20000"/>
              </a:schemeClr>
            </a:outerShdw>
          </a:effectLst>
        </p:spPr>
        <p:txBody>
          <a:bodyPr vert="horz" wrap="square" lIns="0" tIns="0" rIns="0" bIns="0" rtlCol="0" anchor="ctr"/>
          <a:lstStyle/>
          <a:p>
            <a:pPr algn="l"/>
            <a:endParaRPr kumimoji="1" lang="zh-CN" altLang="en-US"/>
          </a:p>
        </p:txBody>
      </p:sp>
      <p:sp>
        <p:nvSpPr>
          <p:cNvPr id="13" name="标题 1"/>
          <p:cNvSpPr txBox="1"/>
          <p:nvPr/>
        </p:nvSpPr>
        <p:spPr>
          <a:xfrm>
            <a:off x="8483650" y="2269622"/>
            <a:ext cx="432000" cy="399627"/>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1139650" y="3169622"/>
            <a:ext cx="4680000" cy="2191471"/>
          </a:xfrm>
          <a:prstGeom prst="rect">
            <a:avLst/>
          </a:prstGeom>
          <a:noFill/>
          <a:ln>
            <a:noFill/>
          </a:ln>
        </p:spPr>
        <p:txBody>
          <a:bodyPr vert="horz" wrap="square" lIns="0" tIns="0" rIns="0" bIns="0" rtlCol="0" anchor="t"/>
          <a:lstStyle/>
          <a:p>
            <a:pPr algn="ctr"/>
            <a:r>
              <a:rPr kumimoji="1" lang="zh-CN" altLang="en-US" dirty="0"/>
              <a:t>优秀的可视化展示，优先使用人们认可且熟悉的视图设计方式。简单的数据可以使用基本的可视化视图，复杂的数据则需要使用或开发新的、较为复杂的可视化视图。此外，优秀的可视化系统还应该提供一系列的交互手段，使用户可以按照所需的展示方式修改视图展示结果。</a:t>
            </a:r>
          </a:p>
        </p:txBody>
      </p:sp>
      <p:sp>
        <p:nvSpPr>
          <p:cNvPr id="15" name="标题 1"/>
          <p:cNvSpPr txBox="1"/>
          <p:nvPr/>
        </p:nvSpPr>
        <p:spPr>
          <a:xfrm>
            <a:off x="6359650" y="3169622"/>
            <a:ext cx="4680000" cy="2191471"/>
          </a:xfrm>
          <a:prstGeom prst="rect">
            <a:avLst/>
          </a:prstGeom>
          <a:noFill/>
          <a:ln>
            <a:noFill/>
          </a:ln>
        </p:spPr>
        <p:txBody>
          <a:bodyPr vert="horz" wrap="square" lIns="0" tIns="0" rIns="0" bIns="0" rtlCol="0" anchor="t"/>
          <a:lstStyle/>
          <a:p>
            <a:r>
              <a:rPr kumimoji="1" lang="zh-CN" altLang="en-US" sz="1400" dirty="0">
                <a:ln w="12700">
                  <a:noFill/>
                </a:ln>
                <a:solidFill>
                  <a:schemeClr val="tx1">
                    <a:lumMod val="85000"/>
                    <a:lumOff val="15000"/>
                  </a:schemeClr>
                </a:solidFill>
                <a:latin typeface="Source Han Sans"/>
                <a:ea typeface="Source Han Sans"/>
                <a:cs typeface="Source Han Sans"/>
              </a:rPr>
              <a:t>视图的交互包括以下内容：</a:t>
            </a:r>
            <a:endParaRPr kumimoji="1" lang="en-US" altLang="zh-CN" sz="1400" dirty="0">
              <a:ln w="12700">
                <a:noFill/>
              </a:ln>
              <a:solidFill>
                <a:schemeClr val="tx1">
                  <a:lumMod val="85000"/>
                  <a:lumOff val="15000"/>
                </a:schemeClr>
              </a:solidFill>
              <a:latin typeface="Source Han Sans"/>
              <a:ea typeface="Source Han Sans"/>
              <a:cs typeface="Source Han Sans"/>
            </a:endParaRPr>
          </a:p>
          <a:p>
            <a:r>
              <a:rPr kumimoji="1" lang="en-US" altLang="zh-CN" sz="1400" dirty="0">
                <a:ln w="12700">
                  <a:noFill/>
                </a:ln>
                <a:solidFill>
                  <a:schemeClr val="tx1">
                    <a:lumMod val="85000"/>
                    <a:lumOff val="15000"/>
                  </a:schemeClr>
                </a:solidFill>
                <a:latin typeface="Source Han Sans"/>
                <a:ea typeface="Source Han Sans"/>
                <a:cs typeface="Source Han Sans"/>
              </a:rPr>
              <a:t>（1）视图的滚动与缩放；
（2）颜色映射的控制，如提供调色盘让用户控制；
（3）数据映射方式的控制，让用户可以使用不同的数据映射方式来展示同一数据；
（4）数据选择工具，用户可以选择最终可视化的数据内容；
（5）细节控制，用户可以隐藏或突出数据的细节部分。</a:t>
            </a:r>
            <a:endParaRPr kumimoji="1" lang="zh-CN" altLang="en-US" dirty="0"/>
          </a:p>
        </p:txBody>
      </p:sp>
      <p:sp>
        <p:nvSpPr>
          <p:cNvPr id="16"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3、视图选择与交互设计原则</a:t>
            </a:r>
            <a:endParaRPr kumimoji="1" lang="zh-CN" altLang="en-US"/>
          </a:p>
        </p:txBody>
      </p:sp>
      <p:cxnSp>
        <p:nvCxnSpPr>
          <p:cNvPr id="17"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t="12459" b="12459"/>
          <a:stretch>
            <a:fillRect/>
          </a:stretch>
        </p:blipFill>
        <p:spPr>
          <a:xfrm>
            <a:off x="6096000" y="0"/>
            <a:ext cx="6096000" cy="6858000"/>
          </a:xfrm>
          <a:prstGeom prst="rect">
            <a:avLst/>
          </a:prstGeom>
          <a:noFill/>
          <a:ln>
            <a:noFill/>
          </a:ln>
        </p:spPr>
      </p:pic>
      <p:sp>
        <p:nvSpPr>
          <p:cNvPr id="5" name="标题 1"/>
          <p:cNvSpPr txBox="1"/>
          <p:nvPr/>
        </p:nvSpPr>
        <p:spPr>
          <a:xfrm>
            <a:off x="7305669" y="1125538"/>
            <a:ext cx="3248031" cy="1576021"/>
          </a:xfrm>
          <a:prstGeom prst="rect">
            <a:avLst/>
          </a:prstGeom>
          <a:solidFill>
            <a:schemeClr val="bg2"/>
          </a:solidFill>
          <a:ln w="12700" cap="sq">
            <a:noFill/>
            <a:miter/>
          </a:ln>
          <a:effectLst>
            <a:outerShdw blurRad="38100" dist="12700" dir="5400000" algn="t" rotWithShape="0">
              <a:srgbClr val="000000">
                <a:alpha val="15000"/>
              </a:srgbClr>
            </a:outerShdw>
          </a:effectLst>
        </p:spPr>
        <p:txBody>
          <a:bodyPr vert="horz" wrap="square" lIns="648000" tIns="252000" rIns="252000" bIns="45720" rtlCol="0" anchor="t"/>
          <a:lstStyle/>
          <a:p>
            <a:pPr algn="l"/>
            <a:endParaRPr kumimoji="1" lang="zh-CN" altLang="en-US"/>
          </a:p>
        </p:txBody>
      </p:sp>
      <p:sp>
        <p:nvSpPr>
          <p:cNvPr id="6" name="标题 1"/>
          <p:cNvSpPr txBox="1"/>
          <p:nvPr/>
        </p:nvSpPr>
        <p:spPr>
          <a:xfrm>
            <a:off x="7507315" y="1348482"/>
            <a:ext cx="309489" cy="309489"/>
          </a:xfrm>
          <a:prstGeom prst="ellipse">
            <a:avLst/>
          </a:prstGeom>
          <a:solidFill>
            <a:schemeClr val="tx1">
              <a:alpha val="20000"/>
            </a:schemeClr>
          </a:solidFill>
          <a:ln w="12700" cap="sq">
            <a:noFill/>
            <a:miter/>
          </a:ln>
          <a:effectLst>
            <a:outerShdw blurRad="38100" dist="12700" dir="5400000" algn="ctr" rotWithShape="0">
              <a:srgbClr val="000000">
                <a:alpha val="15000"/>
              </a:srgbClr>
            </a:outerShdw>
          </a:effectLst>
        </p:spPr>
        <p:txBody>
          <a:bodyPr vert="horz" wrap="square" lIns="0" tIns="0" rIns="0" bIns="0" rtlCol="0" anchor="ctr"/>
          <a:lstStyle/>
          <a:p>
            <a:pPr algn="ctr"/>
            <a:r>
              <a:rPr kumimoji="1" lang="en-US" altLang="zh-CN" sz="1000">
                <a:ln w="12700">
                  <a:noFill/>
                </a:ln>
                <a:solidFill>
                  <a:srgbClr val="FFFFFF">
                    <a:alpha val="100000"/>
                  </a:srgbClr>
                </a:solidFill>
                <a:latin typeface="OPPOSans H"/>
                <a:ea typeface="OPPOSans H"/>
                <a:cs typeface="OPPOSans H"/>
              </a:rPr>
              <a:t>1</a:t>
            </a:r>
            <a:endParaRPr kumimoji="1" lang="zh-CN" altLang="en-US"/>
          </a:p>
        </p:txBody>
      </p:sp>
      <p:sp>
        <p:nvSpPr>
          <p:cNvPr id="7" name="标题 1"/>
          <p:cNvSpPr txBox="1"/>
          <p:nvPr/>
        </p:nvSpPr>
        <p:spPr>
          <a:xfrm>
            <a:off x="7305669" y="4697779"/>
            <a:ext cx="3248031" cy="1576021"/>
          </a:xfrm>
          <a:prstGeom prst="rect">
            <a:avLst/>
          </a:prstGeom>
          <a:solidFill>
            <a:schemeClr val="bg2"/>
          </a:solidFill>
          <a:ln w="12700" cap="sq">
            <a:noFill/>
            <a:miter/>
          </a:ln>
          <a:effectLst>
            <a:outerShdw blurRad="38100" dist="12700" dir="5400000" algn="t" rotWithShape="0">
              <a:srgbClr val="000000">
                <a:alpha val="15000"/>
              </a:srgbClr>
            </a:outerShdw>
          </a:effectLst>
        </p:spPr>
        <p:txBody>
          <a:bodyPr vert="horz" wrap="square" lIns="648000" tIns="252000" rIns="252000" bIns="45720" rtlCol="0" anchor="t"/>
          <a:lstStyle/>
          <a:p>
            <a:pPr algn="l"/>
            <a:endParaRPr kumimoji="1" lang="zh-CN" altLang="en-US"/>
          </a:p>
        </p:txBody>
      </p:sp>
      <p:sp>
        <p:nvSpPr>
          <p:cNvPr id="8" name="标题 1"/>
          <p:cNvSpPr txBox="1"/>
          <p:nvPr/>
        </p:nvSpPr>
        <p:spPr>
          <a:xfrm>
            <a:off x="7507315" y="4920723"/>
            <a:ext cx="309489" cy="309489"/>
          </a:xfrm>
          <a:prstGeom prst="ellipse">
            <a:avLst/>
          </a:prstGeom>
          <a:solidFill>
            <a:schemeClr val="tx1">
              <a:alpha val="20000"/>
            </a:schemeClr>
          </a:solidFill>
          <a:ln w="12700" cap="sq">
            <a:noFill/>
            <a:miter/>
          </a:ln>
          <a:effectLst>
            <a:outerShdw blurRad="38100" dist="12700" dir="5400000" algn="ctr" rotWithShape="0">
              <a:srgbClr val="000000">
                <a:alpha val="15000"/>
              </a:srgbClr>
            </a:outerShdw>
          </a:effectLst>
        </p:spPr>
        <p:txBody>
          <a:bodyPr vert="horz" wrap="square" lIns="0" tIns="0" rIns="0" bIns="0" rtlCol="0" anchor="ctr"/>
          <a:lstStyle/>
          <a:p>
            <a:pPr algn="ctr"/>
            <a:r>
              <a:rPr kumimoji="1" lang="en-US" altLang="zh-CN" sz="1000">
                <a:ln w="12700">
                  <a:noFill/>
                </a:ln>
                <a:solidFill>
                  <a:srgbClr val="FFFFFF">
                    <a:alpha val="100000"/>
                  </a:srgbClr>
                </a:solidFill>
                <a:latin typeface="OPPOSans H"/>
                <a:ea typeface="OPPOSans H"/>
                <a:cs typeface="OPPOSans H"/>
              </a:rPr>
              <a:t>3</a:t>
            </a:r>
            <a:endParaRPr kumimoji="1" lang="zh-CN" altLang="en-US"/>
          </a:p>
        </p:txBody>
      </p:sp>
      <p:sp>
        <p:nvSpPr>
          <p:cNvPr id="9" name="标题 1"/>
          <p:cNvSpPr txBox="1"/>
          <p:nvPr/>
        </p:nvSpPr>
        <p:spPr>
          <a:xfrm>
            <a:off x="7305669" y="2911659"/>
            <a:ext cx="3248031" cy="1576021"/>
          </a:xfrm>
          <a:prstGeom prst="rect">
            <a:avLst/>
          </a:prstGeom>
          <a:solidFill>
            <a:schemeClr val="bg1"/>
          </a:solidFill>
          <a:ln w="12700" cap="sq">
            <a:noFill/>
            <a:miter/>
          </a:ln>
          <a:effectLst>
            <a:outerShdw blurRad="762000" dist="254000" dir="5400000" algn="t" rotWithShape="0">
              <a:srgbClr val="000000">
                <a:alpha val="20000"/>
              </a:srgbClr>
            </a:outerShdw>
          </a:effectLst>
        </p:spPr>
        <p:txBody>
          <a:bodyPr vert="horz" wrap="square" lIns="648000" tIns="252000" rIns="252000" bIns="45720" rtlCol="0" anchor="t"/>
          <a:lstStyle/>
          <a:p>
            <a:pPr algn="l"/>
            <a:endParaRPr kumimoji="1" lang="zh-CN" altLang="en-US"/>
          </a:p>
        </p:txBody>
      </p:sp>
      <p:sp>
        <p:nvSpPr>
          <p:cNvPr id="10" name="标题 1"/>
          <p:cNvSpPr txBox="1"/>
          <p:nvPr/>
        </p:nvSpPr>
        <p:spPr>
          <a:xfrm>
            <a:off x="7507315" y="3134603"/>
            <a:ext cx="309489" cy="309489"/>
          </a:xfrm>
          <a:prstGeom prst="ellipse">
            <a:avLst/>
          </a:prstGeom>
          <a:solidFill>
            <a:schemeClr val="accent1"/>
          </a:solidFill>
          <a:ln w="12700" cap="sq">
            <a:noFill/>
            <a:miter/>
          </a:ln>
          <a:effectLst>
            <a:outerShdw blurRad="38100" dist="12700" dir="5400000" algn="ctr" rotWithShape="0">
              <a:srgbClr val="000000">
                <a:alpha val="15000"/>
              </a:srgbClr>
            </a:outerShdw>
          </a:effectLst>
        </p:spPr>
        <p:txBody>
          <a:bodyPr vert="horz" wrap="square" lIns="0" tIns="0" rIns="0" bIns="0" rtlCol="0" anchor="ctr"/>
          <a:lstStyle/>
          <a:p>
            <a:pPr algn="ctr"/>
            <a:r>
              <a:rPr kumimoji="1" lang="en-US" altLang="zh-CN" sz="1000">
                <a:ln w="12700">
                  <a:noFill/>
                </a:ln>
                <a:solidFill>
                  <a:srgbClr val="FFFFFF">
                    <a:alpha val="100000"/>
                  </a:srgbClr>
                </a:solidFill>
                <a:latin typeface="OPPOSans H"/>
                <a:ea typeface="OPPOSans H"/>
                <a:cs typeface="OPPOSans H"/>
              </a:rPr>
              <a:t>2</a:t>
            </a:r>
            <a:endParaRPr kumimoji="1" lang="zh-CN" altLang="en-US"/>
          </a:p>
        </p:txBody>
      </p:sp>
      <p:cxnSp>
        <p:nvCxnSpPr>
          <p:cNvPr id="11" name="标题 1"/>
          <p:cNvCxnSpPr/>
          <p:nvPr/>
        </p:nvCxnSpPr>
        <p:spPr>
          <a:xfrm>
            <a:off x="7305669" y="2939365"/>
            <a:ext cx="3249393" cy="0"/>
          </a:xfrm>
          <a:prstGeom prst="line">
            <a:avLst/>
          </a:prstGeom>
          <a:noFill/>
          <a:ln w="63500" cap="sq">
            <a:solidFill>
              <a:schemeClr val="accent1"/>
            </a:solidFill>
            <a:miter/>
          </a:ln>
        </p:spPr>
      </p:cxnSp>
      <p:sp>
        <p:nvSpPr>
          <p:cNvPr id="12" name="标题 1"/>
          <p:cNvSpPr txBox="1"/>
          <p:nvPr/>
        </p:nvSpPr>
        <p:spPr>
          <a:xfrm>
            <a:off x="7967173" y="1357516"/>
            <a:ext cx="2440576" cy="1048544"/>
          </a:xfrm>
          <a:prstGeom prst="rect">
            <a:avLst/>
          </a:prstGeom>
          <a:noFill/>
          <a:ln>
            <a:noFill/>
          </a:ln>
        </p:spPr>
        <p:txBody>
          <a:bodyPr vert="horz" wrap="square" lIns="0" tIns="0" rIns="0" bIns="0" rtlCol="0" anchor="t"/>
          <a:lstStyle/>
          <a:p>
            <a:pPr algn="l"/>
            <a:r>
              <a:rPr kumimoji="1" lang="en-US" altLang="zh-CN" sz="1200">
                <a:ln w="12700">
                  <a:noFill/>
                </a:ln>
                <a:solidFill>
                  <a:schemeClr val="tx1"/>
                </a:solidFill>
                <a:latin typeface="Source Han Sans"/>
                <a:ea typeface="Source Han Sans"/>
                <a:cs typeface="Source Han Sans"/>
              </a:rPr>
              <a:t>（1）简单原则：指设计者应尽量避免在可视化制作中使用过多的元素造成复杂的效果，找到可视化的美学效果与所表达的信息量之间的平衡。</a:t>
            </a:r>
            <a:endParaRPr kumimoji="1" lang="zh-CN" altLang="en-US"/>
          </a:p>
        </p:txBody>
      </p:sp>
      <p:sp>
        <p:nvSpPr>
          <p:cNvPr id="13" name="标题 1"/>
          <p:cNvSpPr txBox="1"/>
          <p:nvPr/>
        </p:nvSpPr>
        <p:spPr>
          <a:xfrm>
            <a:off x="7967173" y="3142969"/>
            <a:ext cx="2356235" cy="1048544"/>
          </a:xfrm>
          <a:prstGeom prst="rect">
            <a:avLst/>
          </a:prstGeom>
          <a:noFill/>
          <a:ln>
            <a:noFill/>
          </a:ln>
        </p:spPr>
        <p:txBody>
          <a:bodyPr vert="horz" wrap="square" lIns="0" tIns="0" rIns="0" bIns="0" rtlCol="0" anchor="t"/>
          <a:lstStyle/>
          <a:p>
            <a:pPr algn="l"/>
            <a:r>
              <a:rPr kumimoji="1" lang="en-US" altLang="zh-CN" sz="1200">
                <a:ln w="12700">
                  <a:noFill/>
                </a:ln>
                <a:solidFill>
                  <a:schemeClr val="tx1"/>
                </a:solidFill>
                <a:latin typeface="Source Han Sans"/>
                <a:ea typeface="Source Han Sans"/>
                <a:cs typeface="Source Han Sans"/>
              </a:rPr>
              <a:t>（2）平衡原则：为了有效地利用可视化显示空间，可视化的主要元素应尽量放在设计空间的中心位置或中心附近，并且元素在可视化空间中尽量平衡分布。</a:t>
            </a:r>
            <a:endParaRPr kumimoji="1" lang="zh-CN" altLang="en-US"/>
          </a:p>
        </p:txBody>
      </p:sp>
      <p:sp>
        <p:nvSpPr>
          <p:cNvPr id="14" name="标题 1"/>
          <p:cNvSpPr txBox="1"/>
          <p:nvPr/>
        </p:nvSpPr>
        <p:spPr>
          <a:xfrm>
            <a:off x="7967173" y="4920724"/>
            <a:ext cx="2402707" cy="1048544"/>
          </a:xfrm>
          <a:prstGeom prst="rect">
            <a:avLst/>
          </a:prstGeom>
          <a:noFill/>
          <a:ln>
            <a:noFill/>
          </a:ln>
        </p:spPr>
        <p:txBody>
          <a:bodyPr vert="horz" wrap="square" lIns="0" tIns="0" rIns="0" bIns="0" rtlCol="0" anchor="t"/>
          <a:lstStyle/>
          <a:p>
            <a:pPr algn="l"/>
            <a:r>
              <a:rPr kumimoji="1" lang="en-US" altLang="zh-CN" sz="1200">
                <a:ln w="12700">
                  <a:noFill/>
                </a:ln>
                <a:solidFill>
                  <a:schemeClr val="tx1"/>
                </a:solidFill>
                <a:latin typeface="Source Han Sans"/>
                <a:ea typeface="Source Han Sans"/>
                <a:cs typeface="Source Han Sans"/>
              </a:rPr>
              <a:t>（3）聚焦原则：设计者应该通过适当手段将用户的注意力集中到可视化结果中最重要的区域。如设计者通常将可视化元素依据重要性排序后，对重要元素通过突出的颜色进行编码展示，以提高用户对这些元素的关注度。</a:t>
            </a:r>
            <a:endParaRPr kumimoji="1" lang="zh-CN" altLang="en-US"/>
          </a:p>
        </p:txBody>
      </p:sp>
      <p:sp>
        <p:nvSpPr>
          <p:cNvPr id="15" name="标题 1"/>
          <p:cNvSpPr txBox="1"/>
          <p:nvPr/>
        </p:nvSpPr>
        <p:spPr>
          <a:xfrm>
            <a:off x="1363605" y="5429949"/>
            <a:ext cx="1103086" cy="11167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1288269" y="3186748"/>
            <a:ext cx="2838752" cy="2135521"/>
          </a:xfrm>
          <a:prstGeom prst="rect">
            <a:avLst/>
          </a:prstGeom>
          <a:noFill/>
          <a:ln>
            <a:noFill/>
          </a:ln>
        </p:spPr>
        <p:txBody>
          <a:bodyPr vert="horz" wrap="square" lIns="91440" tIns="45720" rIns="91440" bIns="45720" rtlCol="0" anchor="t"/>
          <a:lstStyle/>
          <a:p>
            <a:pPr algn="l"/>
            <a:r>
              <a:rPr kumimoji="1" lang="en-US" altLang="zh-CN" sz="1600">
                <a:ln w="12700">
                  <a:noFill/>
                </a:ln>
                <a:solidFill>
                  <a:schemeClr val="tx1"/>
                </a:solidFill>
                <a:latin typeface="Source Han Sans CN Bold"/>
                <a:ea typeface="Source Han Sans CN Bold"/>
                <a:cs typeface="Source Han Sans CN Bold"/>
              </a:rPr>
              <a:t>可视化设计者在完成可视化的基本功能后，需要对其表达形式（可视化的美学）方面进行设计。有美感的可视化设计会更加吸引用户的注意，促使其进行更深入的探索。因此，优秀的可视化设计必然是功能与形式的完美结合。在可视化设计中有很多方法可以提高美感，总结起来主要有如下3个原则。</a:t>
            </a:r>
            <a:endParaRPr kumimoji="1" lang="zh-CN" altLang="en-US"/>
          </a:p>
        </p:txBody>
      </p:sp>
      <p:sp>
        <p:nvSpPr>
          <p:cNvPr id="17"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4、美学原则</a:t>
            </a:r>
            <a:endParaRPr kumimoji="1" lang="zh-CN" altLang="en-US"/>
          </a:p>
        </p:txBody>
      </p:sp>
      <p:cxnSp>
        <p:nvCxnSpPr>
          <p:cNvPr id="18"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5449" y="1734448"/>
            <a:ext cx="4876610" cy="108760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用一种事物理解和表达另一种事物的方法称为隐喻（Metaphor）。隐喻作为一种认知方式，参与人对外界的认知过程。与普通认知不同，人们在进行隐喻认知时需要先根据现有信息与以往经验寻找相似记忆，并建立映射关系，再进行认知、推理等信息加工。解码隐喻内容，才能真正了解信息传递的内容。</a:t>
            </a:r>
            <a:endParaRPr kumimoji="1" lang="zh-CN" altLang="en-US"/>
          </a:p>
        </p:txBody>
      </p:sp>
      <p:sp>
        <p:nvSpPr>
          <p:cNvPr id="5" name="标题 1"/>
          <p:cNvSpPr txBox="1"/>
          <p:nvPr/>
        </p:nvSpPr>
        <p:spPr>
          <a:xfrm>
            <a:off x="660398" y="1368347"/>
            <a:ext cx="4818051" cy="332567"/>
          </a:xfrm>
          <a:prstGeom prst="rect">
            <a:avLst/>
          </a:prstGeom>
          <a:noFill/>
          <a:ln>
            <a:noFill/>
          </a:ln>
        </p:spPr>
        <p:txBody>
          <a:bodyPr vert="horz" wrap="square" lIns="0" tIns="0" rIns="0" bIns="0" rtlCol="0" anchor="ctr"/>
          <a:lstStyle/>
          <a:p>
            <a:pPr algn="l"/>
            <a:r>
              <a:rPr kumimoji="1" lang="en-US" altLang="zh-CN" sz="1800">
                <a:ln w="12700">
                  <a:noFill/>
                </a:ln>
                <a:solidFill>
                  <a:schemeClr val="accent1"/>
                </a:solidFill>
                <a:latin typeface="Source Han Sans"/>
                <a:ea typeface="Source Han Sans"/>
                <a:cs typeface="Source Han Sans"/>
              </a:rPr>
              <a:t>01</a:t>
            </a:r>
            <a:endParaRPr kumimoji="1" lang="zh-CN" altLang="en-US"/>
          </a:p>
        </p:txBody>
      </p:sp>
      <p:sp>
        <p:nvSpPr>
          <p:cNvPr id="6" name="标题 1"/>
          <p:cNvSpPr txBox="1"/>
          <p:nvPr/>
        </p:nvSpPr>
        <p:spPr>
          <a:xfrm>
            <a:off x="665449" y="4247723"/>
            <a:ext cx="4876610" cy="108760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可视化过程本身就是一个将信息隐喻化的过程。设计师将信息进行转换、抽象和整合，用图形、图像、动画等方式重新编码来表示信息内容，然后展示给用户。用户在看到可视化结果后进行隐喻认知，并最终了解信息内涵。信息可视化的过程是隐喻编码的过程，而用户读懂信息的过程则是运用隐喻认知解码的过程。隐喻的设计包含隐喻本体、隐喻喻体和可视化变量3个层面。选取合适的本体和喻体，就能创造更佳的可视化和交互效果。</a:t>
            </a:r>
            <a:endParaRPr kumimoji="1" lang="zh-CN" altLang="en-US"/>
          </a:p>
        </p:txBody>
      </p:sp>
      <p:sp>
        <p:nvSpPr>
          <p:cNvPr id="7" name="标题 1"/>
          <p:cNvSpPr txBox="1"/>
          <p:nvPr/>
        </p:nvSpPr>
        <p:spPr>
          <a:xfrm>
            <a:off x="660398" y="3881622"/>
            <a:ext cx="4818051" cy="332567"/>
          </a:xfrm>
          <a:prstGeom prst="rect">
            <a:avLst/>
          </a:prstGeom>
          <a:noFill/>
          <a:ln>
            <a:noFill/>
          </a:ln>
        </p:spPr>
        <p:txBody>
          <a:bodyPr vert="horz" wrap="square" lIns="0" tIns="0" rIns="0" bIns="0" rtlCol="0" anchor="ctr"/>
          <a:lstStyle/>
          <a:p>
            <a:pPr algn="l"/>
            <a:r>
              <a:rPr kumimoji="1" lang="en-US" altLang="zh-CN" sz="1800">
                <a:ln w="12700">
                  <a:noFill/>
                </a:ln>
                <a:solidFill>
                  <a:schemeClr val="accent1"/>
                </a:solidFill>
                <a:latin typeface="Source Han Sans"/>
                <a:ea typeface="Source Han Sans"/>
                <a:cs typeface="Source Han Sans"/>
              </a:rPr>
              <a:t>02</a:t>
            </a:r>
            <a:endParaRPr kumimoji="1" lang="zh-CN" altLang="en-US"/>
          </a:p>
        </p:txBody>
      </p:sp>
      <p:cxnSp>
        <p:nvCxnSpPr>
          <p:cNvPr id="8" name="标题 1"/>
          <p:cNvCxnSpPr/>
          <p:nvPr/>
        </p:nvCxnSpPr>
        <p:spPr>
          <a:xfrm>
            <a:off x="660400" y="3414754"/>
            <a:ext cx="4810097" cy="0"/>
          </a:xfrm>
          <a:prstGeom prst="line">
            <a:avLst/>
          </a:prstGeom>
          <a:noFill/>
          <a:ln w="12700" cap="sq">
            <a:solidFill>
              <a:schemeClr val="bg1">
                <a:lumMod val="95000"/>
              </a:schemeClr>
            </a:solidFill>
            <a:miter/>
          </a:ln>
        </p:spPr>
      </p:cxnSp>
      <p:pic>
        <p:nvPicPr>
          <p:cNvPr id="9" name="图片 8"/>
          <p:cNvPicPr>
            <a:picLocks noChangeAspect="1"/>
          </p:cNvPicPr>
          <p:nvPr/>
        </p:nvPicPr>
        <p:blipFill>
          <a:blip r:embed="rId3">
            <a:alphaModFix/>
          </a:blip>
          <a:srcRect/>
          <a:stretch>
            <a:fillRect/>
          </a:stretch>
        </p:blipFill>
        <p:spPr>
          <a:xfrm>
            <a:off x="6106602" y="1277049"/>
            <a:ext cx="3077525" cy="2749250"/>
          </a:xfrm>
          <a:prstGeom prst="rect">
            <a:avLst/>
          </a:prstGeom>
        </p:spPr>
      </p:pic>
      <p:pic>
        <p:nvPicPr>
          <p:cNvPr id="10" name="图片 9"/>
          <p:cNvPicPr>
            <a:picLocks noChangeAspect="1"/>
          </p:cNvPicPr>
          <p:nvPr/>
        </p:nvPicPr>
        <p:blipFill>
          <a:blip r:embed="rId4">
            <a:alphaModFix/>
          </a:blip>
          <a:srcRect/>
          <a:stretch>
            <a:fillRect/>
          </a:stretch>
        </p:blipFill>
        <p:spPr>
          <a:xfrm>
            <a:off x="8441375" y="3274762"/>
            <a:ext cx="3077525" cy="2749250"/>
          </a:xfrm>
          <a:prstGeom prst="rect">
            <a:avLst/>
          </a:prstGeom>
        </p:spPr>
      </p:pic>
      <p:sp>
        <p:nvSpPr>
          <p:cNvPr id="11" name="标题 1"/>
          <p:cNvSpPr txBox="1"/>
          <p:nvPr/>
        </p:nvSpPr>
        <p:spPr>
          <a:xfrm>
            <a:off x="9485259" y="1673308"/>
            <a:ext cx="1440230" cy="1286604"/>
          </a:xfrm>
          <a:prstGeom prst="roundRect">
            <a:avLst>
              <a:gd name="adj" fmla="val 8633"/>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5">
            <a:alphaModFix/>
          </a:blip>
          <a:srcRect/>
          <a:stretch>
            <a:fillRect/>
          </a:stretch>
        </p:blipFill>
        <p:spPr>
          <a:xfrm>
            <a:off x="6694663" y="4245961"/>
            <a:ext cx="1542075" cy="1377585"/>
          </a:xfrm>
          <a:prstGeom prst="rect">
            <a:avLst/>
          </a:prstGeom>
        </p:spPr>
      </p:pic>
      <p:sp>
        <p:nvSpPr>
          <p:cNvPr id="13" name="标题 1"/>
          <p:cNvSpPr txBox="1"/>
          <p:nvPr/>
        </p:nvSpPr>
        <p:spPr>
          <a:xfrm>
            <a:off x="9929771" y="2049899"/>
            <a:ext cx="551206" cy="53342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5、适当运用隐喻原则</a:t>
            </a:r>
            <a:endParaRPr kumimoji="1" lang="zh-CN" altLang="en-US"/>
          </a:p>
        </p:txBody>
      </p:sp>
      <p:cxnSp>
        <p:nvCxnSpPr>
          <p:cNvPr id="15"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355850" y="1628274"/>
            <a:ext cx="7884694" cy="1832810"/>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5400000">
            <a:off x="1786355" y="2085473"/>
            <a:ext cx="922421" cy="922421"/>
          </a:xfrm>
          <a:prstGeom prst="plaque">
            <a:avLst>
              <a:gd name="adj" fmla="val 21884"/>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10085905" y="3307564"/>
            <a:ext cx="307039" cy="307039"/>
          </a:xfrm>
          <a:prstGeom prst="plaque">
            <a:avLst>
              <a:gd name="adj" fmla="val 3144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091587" y="1904217"/>
            <a:ext cx="6841917" cy="1280924"/>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颜色在数据可视化领域通常被用于编码数据的分类或定序属性。有时，为了便于用户在观察和探索数据可视化时从整体进行把握，可以给颜色增加一个表示不透明度的分量通道，用于表示离观察者更近的颜色对背景颜色的透过程度。该通道可以有多种取值，当取值为1时，表示颜色是不透明的；当取值为0时，表示颜色是完全透明的；当取值为0～1时，表示该颜色可以透过一部分背景的颜色，从而实现当前颜色和背景颜色的混合，创造出可视化的上下文效果。</a:t>
            </a:r>
            <a:endParaRPr kumimoji="1" lang="zh-CN" altLang="en-US"/>
          </a:p>
        </p:txBody>
      </p:sp>
      <p:sp>
        <p:nvSpPr>
          <p:cNvPr id="8" name="标题 1"/>
          <p:cNvSpPr txBox="1"/>
          <p:nvPr/>
        </p:nvSpPr>
        <p:spPr>
          <a:xfrm>
            <a:off x="2063040" y="2379390"/>
            <a:ext cx="369051" cy="33458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2355850" y="3961064"/>
            <a:ext cx="7884694" cy="1832810"/>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5400000">
            <a:off x="1786355" y="4418263"/>
            <a:ext cx="922421" cy="922421"/>
          </a:xfrm>
          <a:prstGeom prst="plaque">
            <a:avLst>
              <a:gd name="adj" fmla="val 21884"/>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rot="5400000">
            <a:off x="10085905" y="5640354"/>
            <a:ext cx="307039" cy="307039"/>
          </a:xfrm>
          <a:prstGeom prst="plaque">
            <a:avLst>
              <a:gd name="adj" fmla="val 3144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3091587" y="4237007"/>
            <a:ext cx="6841917" cy="1280924"/>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颜色混合效果可以为可视化视图提供上下文信息，方便观察者对数据全局进行把握。如在可视化交互中，当用户通过交互方式移动一个标记而未将其就位时，颜色混合所产生的半透明效果可以对用户造成非常直观的操作感知效果，从而提高用户的交互体验。但有时颜色的色调视觉通道在编码分类数据上会失效，所以在可视化设计中应当慎用颜色混合。</a:t>
            </a:r>
            <a:endParaRPr kumimoji="1" lang="zh-CN" altLang="en-US"/>
          </a:p>
        </p:txBody>
      </p:sp>
      <p:sp>
        <p:nvSpPr>
          <p:cNvPr id="13" name="标题 1"/>
          <p:cNvSpPr txBox="1"/>
          <p:nvPr/>
        </p:nvSpPr>
        <p:spPr>
          <a:xfrm>
            <a:off x="2063040" y="4712180"/>
            <a:ext cx="369051" cy="33458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6、颜色与透明度选择原则</a:t>
            </a:r>
            <a:endParaRPr kumimoji="1" lang="zh-CN" altLang="en-US"/>
          </a:p>
        </p:txBody>
      </p:sp>
      <p:cxnSp>
        <p:nvCxnSpPr>
          <p:cNvPr id="15"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603735" y="1526495"/>
            <a:ext cx="620002" cy="619999"/>
          </a:xfrm>
          <a:prstGeom prst="ellipse">
            <a:avLst/>
          </a:prstGeom>
          <a:solidFill>
            <a:schemeClr val="accent1"/>
          </a:solidFill>
          <a:ln w="12700" cap="rnd">
            <a:noFill/>
            <a:round/>
            <a:headEnd/>
            <a:tailEnd/>
          </a:ln>
          <a:effectLst>
            <a:outerShdw blurRad="254000" dist="127000" algn="ctr" rotWithShape="0">
              <a:schemeClr val="accent1">
                <a:alpha val="32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2913736" y="1836495"/>
            <a:ext cx="6351828" cy="3591409"/>
          </a:xfrm>
          <a:prstGeom prst="roundRect">
            <a:avLst>
              <a:gd name="adj" fmla="val 4347"/>
            </a:avLst>
          </a:prstGeom>
          <a:solidFill>
            <a:schemeClr val="bg1"/>
          </a:solidFill>
          <a:ln w="12700" cap="rnd">
            <a:noFill/>
            <a:round/>
            <a:headEnd/>
            <a:tailEnd/>
          </a:ln>
          <a:effectLst>
            <a:outerShdw blurRad="254000" dist="127000" algn="ctr" rotWithShape="0">
              <a:schemeClr val="bg1">
                <a:lumMod val="65000"/>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5866625" y="2146495"/>
            <a:ext cx="516595" cy="516595"/>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cap="sq">
            <a:noFill/>
          </a:ln>
        </p:spPr>
        <p:txBody>
          <a:bodyPr vert="horz" wrap="square" lIns="91440" tIns="45720" rIns="91440" bIns="45720" rtlCol="0" anchor="t"/>
          <a:lstStyle/>
          <a:p>
            <a:pPr algn="l"/>
            <a:endParaRPr kumimoji="1" lang="zh-CN" altLang="en-US"/>
          </a:p>
        </p:txBody>
      </p:sp>
      <p:sp>
        <p:nvSpPr>
          <p:cNvPr id="7" name="标题 1"/>
          <p:cNvSpPr txBox="1"/>
          <p:nvPr/>
        </p:nvSpPr>
        <p:spPr>
          <a:xfrm>
            <a:off x="3320315" y="2786916"/>
            <a:ext cx="5538674" cy="722106"/>
          </a:xfrm>
          <a:prstGeom prst="rect">
            <a:avLst/>
          </a:prstGeom>
          <a:noFill/>
          <a:ln cap="sq">
            <a:noFill/>
          </a:ln>
          <a:effectLst/>
        </p:spPr>
        <p:txBody>
          <a:bodyPr vert="horz" wrap="square" lIns="0" tIns="0" rIns="0" bIns="0" rtlCol="0" anchor="b"/>
          <a:lstStyle/>
          <a:p>
            <a:pPr algn="ctr"/>
            <a:r>
              <a:rPr kumimoji="1" lang="en-US" altLang="zh-CN" sz="2400" dirty="0">
                <a:ln w="12700">
                  <a:noFill/>
                </a:ln>
                <a:solidFill>
                  <a:schemeClr val="tx1"/>
                </a:solidFill>
                <a:latin typeface="OPPOSans H"/>
                <a:ea typeface="OPPOSans H"/>
                <a:cs typeface="OPPOSans H"/>
              </a:rPr>
              <a:t>01</a:t>
            </a:r>
            <a:r>
              <a:rPr kumimoji="1" lang="zh-CN" altLang="en-US" sz="2400" dirty="0">
                <a:ln w="12700">
                  <a:noFill/>
                </a:ln>
                <a:solidFill>
                  <a:schemeClr val="tx1"/>
                </a:solidFill>
                <a:latin typeface="OPPOSans H"/>
                <a:ea typeface="OPPOSans H"/>
                <a:cs typeface="OPPOSans H"/>
              </a:rPr>
              <a:t>区域空间可视化</a:t>
            </a:r>
            <a:endParaRPr kumimoji="1" lang="zh-CN" altLang="en-US" dirty="0"/>
          </a:p>
        </p:txBody>
      </p:sp>
      <p:sp>
        <p:nvSpPr>
          <p:cNvPr id="8" name="标题 1"/>
          <p:cNvSpPr txBox="1"/>
          <p:nvPr/>
        </p:nvSpPr>
        <p:spPr>
          <a:xfrm>
            <a:off x="3320315" y="3581765"/>
            <a:ext cx="5538674" cy="1484189"/>
          </a:xfrm>
          <a:prstGeom prst="rect">
            <a:avLst/>
          </a:prstGeom>
          <a:noFill/>
          <a:ln>
            <a:noFill/>
          </a:ln>
        </p:spPr>
        <p:txBody>
          <a:bodyPr vert="horz" wrap="square" lIns="0" tIns="0" rIns="0" bIns="0" rtlCol="0" anchor="t"/>
          <a:lstStyle/>
          <a:p>
            <a:pPr algn="ctr"/>
            <a:r>
              <a:rPr kumimoji="1" lang="en-US" altLang="zh-CN" sz="1400">
                <a:ln w="12700">
                  <a:noFill/>
                </a:ln>
                <a:solidFill>
                  <a:schemeClr val="tx1"/>
                </a:solidFill>
                <a:latin typeface="Source Han Sans"/>
                <a:ea typeface="Source Han Sans"/>
                <a:cs typeface="Source Han Sans"/>
              </a:rPr>
              <a:t>当指标数据的主体与区域相关时，我们一般选择地图作为背景。这样，用户可以直观地了解整体的数据情况，也可以根据地理位置快速定位某个区域，查看详细的数据。</a:t>
            </a:r>
            <a:endParaRPr kumimoji="1" lang="zh-CN" altLang="en-US"/>
          </a:p>
        </p:txBody>
      </p:sp>
      <p:sp>
        <p:nvSpPr>
          <p:cNvPr id="9"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3.2可视化设计方法</a:t>
            </a:r>
            <a:endParaRPr kumimoji="1" lang="zh-CN" altLang="en-US"/>
          </a:p>
        </p:txBody>
      </p:sp>
      <p:cxnSp>
        <p:nvCxnSpPr>
          <p:cNvPr id="10"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484007" y="1796900"/>
            <a:ext cx="4860000" cy="168197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用颜色的深度来表示索引值的强度和大小，是数据可视化设计的常用方法。这样，就可以一目了然地看到哪个部分的指标数据值更突出。</a:t>
            </a:r>
            <a:endParaRPr kumimoji="1" lang="zh-CN" altLang="en-US"/>
          </a:p>
        </p:txBody>
      </p:sp>
      <p:sp>
        <p:nvSpPr>
          <p:cNvPr id="5" name="标题 1"/>
          <p:cNvSpPr txBox="1"/>
          <p:nvPr/>
        </p:nvSpPr>
        <p:spPr>
          <a:xfrm>
            <a:off x="6484007" y="3785531"/>
            <a:ext cx="4860000" cy="168197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典型例子，就是点击热力图了。比如图3- 2的点击热力图，可以清楚地看到当用户根据颜色在谷歌中搜索关键字的时候，用户会更加关注哪里。由此可以得出结论：自然搜索结果，用户大概率只会点击前3名。所以，网站的SEO，业务人员都要尽量做到前几名才好。</a:t>
            </a:r>
            <a:endParaRPr kumimoji="1" lang="zh-CN" altLang="en-US"/>
          </a:p>
        </p:txBody>
      </p:sp>
      <p:sp>
        <p:nvSpPr>
          <p:cNvPr id="10" name="标题 1"/>
          <p:cNvSpPr txBox="1"/>
          <p:nvPr/>
        </p:nvSpPr>
        <p:spPr>
          <a:xfrm>
            <a:off x="5762684" y="3785530"/>
            <a:ext cx="576000" cy="576000"/>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5762684" y="1796898"/>
            <a:ext cx="576000" cy="576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5834685" y="1940898"/>
            <a:ext cx="431800" cy="254000"/>
          </a:xfrm>
          <a:prstGeom prst="rect">
            <a:avLst/>
          </a:prstGeom>
          <a:noFill/>
          <a:ln>
            <a:noFill/>
          </a:ln>
        </p:spPr>
        <p:txBody>
          <a:bodyPr vert="horz" wrap="square" lIns="0" tIns="0" rIns="0" bIns="0" rtlCol="0" anchor="t">
            <a:spAutoFit/>
          </a:bodyPr>
          <a:lstStyle/>
          <a:p>
            <a:pPr algn="ctr"/>
            <a:r>
              <a:rPr kumimoji="1" lang="en-US" altLang="zh-CN" sz="2000">
                <a:ln w="12700">
                  <a:noFill/>
                </a:ln>
                <a:solidFill>
                  <a:srgbClr val="FFFFFF">
                    <a:alpha val="100000"/>
                  </a:srgbClr>
                </a:solidFill>
                <a:latin typeface="OPPOSans L"/>
                <a:ea typeface="OPPOSans L"/>
                <a:cs typeface="OPPOSans L"/>
              </a:rPr>
              <a:t>01 </a:t>
            </a:r>
            <a:endParaRPr kumimoji="1" lang="zh-CN" altLang="en-US"/>
          </a:p>
        </p:txBody>
      </p:sp>
      <p:sp>
        <p:nvSpPr>
          <p:cNvPr id="13" name="标题 1"/>
          <p:cNvSpPr txBox="1"/>
          <p:nvPr/>
        </p:nvSpPr>
        <p:spPr>
          <a:xfrm>
            <a:off x="5834685" y="3929530"/>
            <a:ext cx="431800" cy="254000"/>
          </a:xfrm>
          <a:prstGeom prst="rect">
            <a:avLst/>
          </a:prstGeom>
          <a:noFill/>
          <a:ln>
            <a:noFill/>
          </a:ln>
        </p:spPr>
        <p:txBody>
          <a:bodyPr vert="horz" wrap="square" lIns="0" tIns="0" rIns="0" bIns="0" rtlCol="0" anchor="t">
            <a:spAutoFit/>
          </a:bodyPr>
          <a:lstStyle/>
          <a:p>
            <a:pPr algn="ctr"/>
            <a:r>
              <a:rPr kumimoji="1" lang="en-US" altLang="zh-CN" sz="2000">
                <a:ln w="12700">
                  <a:noFill/>
                </a:ln>
                <a:solidFill>
                  <a:srgbClr val="FFFFFF">
                    <a:alpha val="100000"/>
                  </a:srgbClr>
                </a:solidFill>
                <a:latin typeface="OPPOSans L"/>
                <a:ea typeface="OPPOSans L"/>
                <a:cs typeface="OPPOSans L"/>
              </a:rPr>
              <a:t>02 </a:t>
            </a:r>
            <a:endParaRPr kumimoji="1" lang="zh-CN" altLang="en-US"/>
          </a:p>
        </p:txBody>
      </p:sp>
      <p:sp>
        <p:nvSpPr>
          <p:cNvPr id="14"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2、颜色可视化</a:t>
            </a:r>
            <a:endParaRPr kumimoji="1" lang="zh-CN" altLang="en-US"/>
          </a:p>
        </p:txBody>
      </p:sp>
      <p:cxnSp>
        <p:nvCxnSpPr>
          <p:cNvPr id="15" name="标题 1"/>
          <p:cNvCxnSpPr/>
          <p:nvPr/>
        </p:nvCxnSpPr>
        <p:spPr>
          <a:xfrm>
            <a:off x="0" y="958850"/>
            <a:ext cx="12122150" cy="0"/>
          </a:xfrm>
          <a:prstGeom prst="line">
            <a:avLst/>
          </a:prstGeom>
          <a:noFill/>
          <a:ln w="28575" cap="sq">
            <a:solidFill>
              <a:schemeClr val="accent1"/>
            </a:solidFill>
            <a:miter/>
          </a:ln>
        </p:spPr>
      </p:cxnSp>
      <p:pic>
        <p:nvPicPr>
          <p:cNvPr id="17" name="图片 16">
            <a:extLst>
              <a:ext uri="{FF2B5EF4-FFF2-40B4-BE49-F238E27FC236}">
                <a16:creationId xmlns:a16="http://schemas.microsoft.com/office/drawing/2014/main" id="{211576BC-6F41-D6E6-8A5C-A614E19CD5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6836" y="2055094"/>
            <a:ext cx="3696216" cy="332468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769650" y="2264200"/>
            <a:ext cx="8640000" cy="2736000"/>
          </a:xfrm>
          <a:custGeom>
            <a:avLst/>
            <a:gdLst>
              <a:gd name="connsiteX0" fmla="*/ 264751 w 8640000"/>
              <a:gd name="connsiteY0" fmla="*/ 0 h 2736000"/>
              <a:gd name="connsiteX1" fmla="*/ 8375249 w 8640000"/>
              <a:gd name="connsiteY1" fmla="*/ 0 h 2736000"/>
              <a:gd name="connsiteX2" fmla="*/ 8640000 w 8640000"/>
              <a:gd name="connsiteY2" fmla="*/ 264751 h 2736000"/>
              <a:gd name="connsiteX3" fmla="*/ 8640000 w 8640000"/>
              <a:gd name="connsiteY3" fmla="*/ 2160000 h 2736000"/>
              <a:gd name="connsiteX4" fmla="*/ 8336189 w 8640000"/>
              <a:gd name="connsiteY4" fmla="*/ 2448000 h 2736000"/>
              <a:gd name="connsiteX5" fmla="*/ 4623811 w 8640000"/>
              <a:gd name="connsiteY5" fmla="*/ 2448000 h 2736000"/>
              <a:gd name="connsiteX6" fmla="*/ 4320000 w 8640000"/>
              <a:gd name="connsiteY6" fmla="*/ 2736000 h 2736000"/>
              <a:gd name="connsiteX7" fmla="*/ 4016189 w 8640000"/>
              <a:gd name="connsiteY7" fmla="*/ 2448000 h 2736000"/>
              <a:gd name="connsiteX8" fmla="*/ 303812 w 8640000"/>
              <a:gd name="connsiteY8" fmla="*/ 2448000 h 2736000"/>
              <a:gd name="connsiteX9" fmla="*/ 0 w 8640000"/>
              <a:gd name="connsiteY9" fmla="*/ 2160000 h 2736000"/>
              <a:gd name="connsiteX10" fmla="*/ 0 w 8640000"/>
              <a:gd name="connsiteY10" fmla="*/ 2160000 h 2736000"/>
              <a:gd name="connsiteX11" fmla="*/ 0 w 8640000"/>
              <a:gd name="connsiteY11" fmla="*/ 264751 h 2736000"/>
              <a:gd name="connsiteX12" fmla="*/ 264751 w 8640000"/>
              <a:gd name="connsiteY12" fmla="*/ 0 h 2736000"/>
            </a:gdLst>
            <a:ahLst/>
            <a:cxnLst/>
            <a:rect l="l" t="t" r="r" b="b"/>
            <a:pathLst>
              <a:path w="8640000" h="2736000">
                <a:moveTo>
                  <a:pt x="264751" y="0"/>
                </a:moveTo>
                <a:lnTo>
                  <a:pt x="8375249" y="0"/>
                </a:lnTo>
                <a:cubicBezTo>
                  <a:pt x="8521467" y="0"/>
                  <a:pt x="8640000" y="118533"/>
                  <a:pt x="8640000" y="264751"/>
                </a:cubicBezTo>
                <a:lnTo>
                  <a:pt x="8640000" y="2160000"/>
                </a:lnTo>
                <a:cubicBezTo>
                  <a:pt x="8640000" y="2319058"/>
                  <a:pt x="8503979" y="2448000"/>
                  <a:pt x="8336189" y="2448000"/>
                </a:cubicBezTo>
                <a:lnTo>
                  <a:pt x="4623811" y="2448000"/>
                </a:lnTo>
                <a:cubicBezTo>
                  <a:pt x="4456021" y="2448000"/>
                  <a:pt x="4320000" y="2576942"/>
                  <a:pt x="4320000" y="2736000"/>
                </a:cubicBezTo>
                <a:cubicBezTo>
                  <a:pt x="4320000" y="2576942"/>
                  <a:pt x="4183979" y="2448000"/>
                  <a:pt x="4016189" y="2448000"/>
                </a:cubicBezTo>
                <a:lnTo>
                  <a:pt x="303812" y="2448000"/>
                </a:lnTo>
                <a:cubicBezTo>
                  <a:pt x="136021" y="2448000"/>
                  <a:pt x="0" y="2319058"/>
                  <a:pt x="0" y="2160000"/>
                </a:cubicBezTo>
                <a:lnTo>
                  <a:pt x="0" y="2160000"/>
                </a:lnTo>
                <a:lnTo>
                  <a:pt x="0" y="264751"/>
                </a:lnTo>
                <a:cubicBezTo>
                  <a:pt x="0" y="118533"/>
                  <a:pt x="118533" y="0"/>
                  <a:pt x="264751" y="0"/>
                </a:cubicBezTo>
                <a:close/>
              </a:path>
            </a:pathLst>
          </a:custGeom>
          <a:solidFill>
            <a:schemeClr val="bg1"/>
          </a:solidFill>
          <a:ln w="38100" cap="sq">
            <a:solidFill>
              <a:schemeClr val="accent1"/>
            </a:solidFill>
            <a:miter/>
          </a:ln>
          <a:effectLst>
            <a:outerShdw blurRad="317500" dist="190500" dir="3000000" algn="tl" rotWithShape="0">
              <a:schemeClr val="accent1">
                <a:alpha val="15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2159616" y="2615978"/>
            <a:ext cx="7860068" cy="1729635"/>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在设计指标和数据时，使用具有相应实际意义的图形来组合表示，可以让数据图表显示得更加生动，用户也更容易理解图表所表达的主题。如图3- 3所展示的温度分布图。</a:t>
            </a:r>
            <a:endParaRPr kumimoji="1" lang="zh-CN" altLang="en-US"/>
          </a:p>
        </p:txBody>
      </p:sp>
      <p:sp>
        <p:nvSpPr>
          <p:cNvPr id="6"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3、图形可视化</a:t>
            </a:r>
            <a:endParaRPr kumimoji="1" lang="zh-CN" altLang="en-US"/>
          </a:p>
        </p:txBody>
      </p:sp>
      <p:cxnSp>
        <p:nvCxnSpPr>
          <p:cNvPr id="7" name="标题 1"/>
          <p:cNvCxnSpPr/>
          <p:nvPr/>
        </p:nvCxnSpPr>
        <p:spPr>
          <a:xfrm>
            <a:off x="0" y="958850"/>
            <a:ext cx="12122150" cy="0"/>
          </a:xfrm>
          <a:prstGeom prst="line">
            <a:avLst/>
          </a:prstGeom>
          <a:noFill/>
          <a:ln w="28575" cap="sq">
            <a:solidFill>
              <a:schemeClr val="accent1"/>
            </a:solidFill>
            <a:miter/>
          </a:ln>
        </p:spPr>
      </p:cxnSp>
      <p:pic>
        <p:nvPicPr>
          <p:cNvPr id="9" name="图片 8">
            <a:extLst>
              <a:ext uri="{FF2B5EF4-FFF2-40B4-BE49-F238E27FC236}">
                <a16:creationId xmlns:a16="http://schemas.microsoft.com/office/drawing/2014/main" id="{DB602B21-85A4-4E1A-4615-565934565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6879" y="3174958"/>
            <a:ext cx="4058216" cy="3324689"/>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860884" y="2227617"/>
            <a:ext cx="8382000" cy="3355035"/>
          </a:xfrm>
          <a:prstGeom prst="roundRect">
            <a:avLst>
              <a:gd name="adj" fmla="val 7063"/>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143166" y="1275348"/>
            <a:ext cx="1892968" cy="1892968"/>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5275513" y="1407695"/>
            <a:ext cx="1628274" cy="1628274"/>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5359734" y="1491916"/>
            <a:ext cx="1459832" cy="1459832"/>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5803076" y="1970944"/>
            <a:ext cx="573149" cy="501777"/>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2265276" y="3360821"/>
            <a:ext cx="7648744" cy="1668379"/>
          </a:xfrm>
          <a:prstGeom prst="rect">
            <a:avLst/>
          </a:prstGeom>
          <a:noFill/>
          <a:ln cap="sq">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面积及尺寸可视化，是指区分同类型图形的长度、高度或面积(如列、圈、蜘蛛等)，以明确表示不同指标对应的索引值之间的对比。这种方法允许读者一眼看到数据和数据之间的比较。在制作这样的数据可视化图形时，一般会用数学公式来表达精确的比例尺。</a:t>
            </a:r>
            <a:endParaRPr kumimoji="1" lang="zh-CN" altLang="en-US"/>
          </a:p>
        </p:txBody>
      </p:sp>
      <p:sp>
        <p:nvSpPr>
          <p:cNvPr id="10" name="标题 1"/>
          <p:cNvSpPr txBox="1"/>
          <p:nvPr/>
        </p:nvSpPr>
        <p:spPr>
          <a:xfrm>
            <a:off x="9585654" y="4832684"/>
            <a:ext cx="657230" cy="529390"/>
          </a:xfrm>
          <a:prstGeom prst="rect">
            <a:avLst/>
          </a:prstGeom>
          <a:noFill/>
          <a:ln>
            <a:noFill/>
          </a:ln>
        </p:spPr>
        <p:txBody>
          <a:bodyPr vert="horz" wrap="square" lIns="0" tIns="0" rIns="0" bIns="0" rtlCol="0" anchor="t"/>
          <a:lstStyle/>
          <a:p>
            <a:pPr algn="ctr"/>
            <a:r>
              <a:rPr kumimoji="1" lang="en-US" altLang="zh-CN" sz="6000">
                <a:ln w="12700">
                  <a:solidFill>
                    <a:srgbClr val="3860F4">
                      <a:alpha val="100000"/>
                    </a:srgbClr>
                  </a:solidFill>
                </a:ln>
                <a:solidFill>
                  <a:schemeClr val="bg1"/>
                </a:solidFill>
                <a:latin typeface="Source Han Sans"/>
                <a:ea typeface="Source Han Sans"/>
                <a:cs typeface="Source Han Sans"/>
              </a:rPr>
              <a:t>”</a:t>
            </a:r>
            <a:endParaRPr kumimoji="1" lang="zh-CN" altLang="en-US"/>
          </a:p>
        </p:txBody>
      </p:sp>
      <p:sp>
        <p:nvSpPr>
          <p:cNvPr id="11" name="标题 1"/>
          <p:cNvSpPr txBox="1"/>
          <p:nvPr/>
        </p:nvSpPr>
        <p:spPr>
          <a:xfrm>
            <a:off x="4892797" y="1632816"/>
            <a:ext cx="184196" cy="184196"/>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156586" y="2484870"/>
            <a:ext cx="301733" cy="301733"/>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4、面积及尺寸可视化</a:t>
            </a:r>
            <a:endParaRPr kumimoji="1" lang="zh-CN" altLang="en-US"/>
          </a:p>
        </p:txBody>
      </p:sp>
      <p:cxnSp>
        <p:nvCxnSpPr>
          <p:cNvPr id="14"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0800000">
            <a:off x="1571752" y="3767200"/>
            <a:ext cx="9947148" cy="1810754"/>
          </a:xfrm>
          <a:custGeom>
            <a:avLst/>
            <a:gdLst>
              <a:gd name="connsiteX0" fmla="*/ 9760344 w 9947148"/>
              <a:gd name="connsiteY0" fmla="*/ 1810754 h 1810754"/>
              <a:gd name="connsiteX1" fmla="*/ 413952 w 9947148"/>
              <a:gd name="connsiteY1" fmla="*/ 1810754 h 1810754"/>
              <a:gd name="connsiteX2" fmla="*/ 227148 w 9947148"/>
              <a:gd name="connsiteY2" fmla="*/ 1623950 h 1810754"/>
              <a:gd name="connsiteX3" fmla="*/ 227148 w 9947148"/>
              <a:gd name="connsiteY3" fmla="*/ 1554671 h 1810754"/>
              <a:gd name="connsiteX4" fmla="*/ 227148 w 9947148"/>
              <a:gd name="connsiteY4" fmla="*/ 1145324 h 1810754"/>
              <a:gd name="connsiteX5" fmla="*/ 209299 w 9947148"/>
              <a:gd name="connsiteY5" fmla="*/ 1049836 h 1810754"/>
              <a:gd name="connsiteX6" fmla="*/ 0 w 9947148"/>
              <a:gd name="connsiteY6" fmla="*/ 900000 h 1810754"/>
              <a:gd name="connsiteX7" fmla="*/ 209299 w 9947148"/>
              <a:gd name="connsiteY7" fmla="*/ 750164 h 1810754"/>
              <a:gd name="connsiteX8" fmla="*/ 227148 w 9947148"/>
              <a:gd name="connsiteY8" fmla="*/ 654677 h 1810754"/>
              <a:gd name="connsiteX9" fmla="*/ 227148 w 9947148"/>
              <a:gd name="connsiteY9" fmla="*/ 197558 h 1810754"/>
              <a:gd name="connsiteX10" fmla="*/ 376304 w 9947148"/>
              <a:gd name="connsiteY10" fmla="*/ 14549 h 1810754"/>
              <a:gd name="connsiteX11" fmla="*/ 381574 w 9947148"/>
              <a:gd name="connsiteY11" fmla="*/ 14018 h 1810754"/>
              <a:gd name="connsiteX12" fmla="*/ 408520 w 9947148"/>
              <a:gd name="connsiteY12" fmla="*/ 4984 h 1810754"/>
              <a:gd name="connsiteX13" fmla="*/ 454298 w 9947148"/>
              <a:gd name="connsiteY13" fmla="*/ 0 h 1810754"/>
              <a:gd name="connsiteX14" fmla="*/ 454298 w 9947148"/>
              <a:gd name="connsiteY14" fmla="*/ 10754 h 1810754"/>
              <a:gd name="connsiteX15" fmla="*/ 9760344 w 9947148"/>
              <a:gd name="connsiteY15" fmla="*/ 10754 h 1810754"/>
              <a:gd name="connsiteX16" fmla="*/ 9947148 w 9947148"/>
              <a:gd name="connsiteY16" fmla="*/ 197558 h 1810754"/>
              <a:gd name="connsiteX17" fmla="*/ 9947148 w 9947148"/>
              <a:gd name="connsiteY17" fmla="*/ 1623950 h 1810754"/>
              <a:gd name="connsiteX18" fmla="*/ 9760344 w 9947148"/>
              <a:gd name="connsiteY18" fmla="*/ 1810754 h 1810754"/>
            </a:gdLst>
            <a:ahLst/>
            <a:cxnLst/>
            <a:rect l="l" t="t" r="r" b="b"/>
            <a:pathLst>
              <a:path w="9947148" h="1810754">
                <a:moveTo>
                  <a:pt x="9760344" y="1810754"/>
                </a:moveTo>
                <a:lnTo>
                  <a:pt x="413952" y="1810754"/>
                </a:lnTo>
                <a:cubicBezTo>
                  <a:pt x="310783" y="1810754"/>
                  <a:pt x="227148" y="1727119"/>
                  <a:pt x="227148" y="1623950"/>
                </a:cubicBezTo>
                <a:lnTo>
                  <a:pt x="227148" y="1554671"/>
                </a:lnTo>
                <a:lnTo>
                  <a:pt x="227148" y="1145324"/>
                </a:lnTo>
                <a:lnTo>
                  <a:pt x="209299" y="1049836"/>
                </a:lnTo>
                <a:cubicBezTo>
                  <a:pt x="174815" y="961784"/>
                  <a:pt x="94088" y="900000"/>
                  <a:pt x="0" y="900000"/>
                </a:cubicBezTo>
                <a:cubicBezTo>
                  <a:pt x="94088" y="900000"/>
                  <a:pt x="174815" y="838216"/>
                  <a:pt x="209299" y="750164"/>
                </a:cubicBezTo>
                <a:lnTo>
                  <a:pt x="227148" y="654677"/>
                </a:lnTo>
                <a:lnTo>
                  <a:pt x="227148" y="197558"/>
                </a:lnTo>
                <a:cubicBezTo>
                  <a:pt x="227148" y="107285"/>
                  <a:pt x="291181" y="31968"/>
                  <a:pt x="376304" y="14549"/>
                </a:cubicBezTo>
                <a:lnTo>
                  <a:pt x="381574" y="14018"/>
                </a:lnTo>
                <a:lnTo>
                  <a:pt x="408520" y="4984"/>
                </a:lnTo>
                <a:cubicBezTo>
                  <a:pt x="423306" y="1716"/>
                  <a:pt x="438617" y="0"/>
                  <a:pt x="454298" y="0"/>
                </a:cubicBezTo>
                <a:lnTo>
                  <a:pt x="454298" y="10754"/>
                </a:lnTo>
                <a:lnTo>
                  <a:pt x="9760344" y="10754"/>
                </a:lnTo>
                <a:cubicBezTo>
                  <a:pt x="9863513" y="10754"/>
                  <a:pt x="9947148" y="94389"/>
                  <a:pt x="9947148" y="197558"/>
                </a:cubicBezTo>
                <a:lnTo>
                  <a:pt x="9947148" y="1623950"/>
                </a:lnTo>
                <a:cubicBezTo>
                  <a:pt x="9947148" y="1727119"/>
                  <a:pt x="9863513" y="1810754"/>
                  <a:pt x="9760344" y="1810754"/>
                </a:cubicBezTo>
                <a:close/>
              </a:path>
            </a:pathLst>
          </a:custGeom>
          <a:solidFill>
            <a:schemeClr val="bg1">
              <a:lumMod val="95000"/>
            </a:schemeClr>
          </a:solidFill>
          <a:ln w="635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60400" y="1697200"/>
            <a:ext cx="9947149" cy="1800000"/>
          </a:xfrm>
          <a:custGeom>
            <a:avLst/>
            <a:gdLst>
              <a:gd name="connsiteX0" fmla="*/ 413953 w 9947149"/>
              <a:gd name="connsiteY0" fmla="*/ 0 h 1800000"/>
              <a:gd name="connsiteX1" fmla="*/ 454298 w 9947149"/>
              <a:gd name="connsiteY1" fmla="*/ 0 h 1800000"/>
              <a:gd name="connsiteX2" fmla="*/ 9760345 w 9947149"/>
              <a:gd name="connsiteY2" fmla="*/ 0 h 1800000"/>
              <a:gd name="connsiteX3" fmla="*/ 9947149 w 9947149"/>
              <a:gd name="connsiteY3" fmla="*/ 186804 h 1800000"/>
              <a:gd name="connsiteX4" fmla="*/ 9947149 w 9947149"/>
              <a:gd name="connsiteY4" fmla="*/ 1613196 h 1800000"/>
              <a:gd name="connsiteX5" fmla="*/ 9760345 w 9947149"/>
              <a:gd name="connsiteY5" fmla="*/ 1800000 h 1800000"/>
              <a:gd name="connsiteX6" fmla="*/ 454297 w 9947149"/>
              <a:gd name="connsiteY6" fmla="*/ 1800000 h 1800000"/>
              <a:gd name="connsiteX7" fmla="*/ 413953 w 9947149"/>
              <a:gd name="connsiteY7" fmla="*/ 1800000 h 1800000"/>
              <a:gd name="connsiteX8" fmla="*/ 227149 w 9947149"/>
              <a:gd name="connsiteY8" fmla="*/ 1613196 h 1800000"/>
              <a:gd name="connsiteX9" fmla="*/ 227149 w 9947149"/>
              <a:gd name="connsiteY9" fmla="*/ 1554677 h 1800000"/>
              <a:gd name="connsiteX10" fmla="*/ 227148 w 9947149"/>
              <a:gd name="connsiteY10" fmla="*/ 1554671 h 1800000"/>
              <a:gd name="connsiteX11" fmla="*/ 227149 w 9947149"/>
              <a:gd name="connsiteY11" fmla="*/ 1145329 h 1800000"/>
              <a:gd name="connsiteX12" fmla="*/ 0 w 9947149"/>
              <a:gd name="connsiteY12" fmla="*/ 900000 h 1800000"/>
              <a:gd name="connsiteX13" fmla="*/ 227149 w 9947149"/>
              <a:gd name="connsiteY13" fmla="*/ 654671 h 1800000"/>
              <a:gd name="connsiteX14" fmla="*/ 227149 w 9947149"/>
              <a:gd name="connsiteY14" fmla="*/ 245329 h 1800000"/>
              <a:gd name="connsiteX15" fmla="*/ 227149 w 9947149"/>
              <a:gd name="connsiteY15" fmla="*/ 186804 h 1800000"/>
              <a:gd name="connsiteX16" fmla="*/ 413953 w 9947149"/>
              <a:gd name="connsiteY16" fmla="*/ 0 h 1800000"/>
            </a:gdLst>
            <a:ahLst/>
            <a:cxnLst/>
            <a:rect l="l" t="t" r="r" b="b"/>
            <a:pathLst>
              <a:path w="9947149" h="1800000">
                <a:moveTo>
                  <a:pt x="413953" y="0"/>
                </a:moveTo>
                <a:lnTo>
                  <a:pt x="454298" y="0"/>
                </a:lnTo>
                <a:lnTo>
                  <a:pt x="9760345" y="0"/>
                </a:lnTo>
                <a:cubicBezTo>
                  <a:pt x="9863514" y="0"/>
                  <a:pt x="9947149" y="83635"/>
                  <a:pt x="9947149" y="186804"/>
                </a:cubicBezTo>
                <a:lnTo>
                  <a:pt x="9947149" y="1613196"/>
                </a:lnTo>
                <a:cubicBezTo>
                  <a:pt x="9947149" y="1716365"/>
                  <a:pt x="9863514" y="1800000"/>
                  <a:pt x="9760345" y="1800000"/>
                </a:cubicBezTo>
                <a:lnTo>
                  <a:pt x="454297" y="1800000"/>
                </a:lnTo>
                <a:lnTo>
                  <a:pt x="413953" y="1800000"/>
                </a:lnTo>
                <a:cubicBezTo>
                  <a:pt x="310784" y="1800000"/>
                  <a:pt x="227149" y="1716365"/>
                  <a:pt x="227149" y="1613196"/>
                </a:cubicBezTo>
                <a:lnTo>
                  <a:pt x="227149" y="1554677"/>
                </a:lnTo>
                <a:lnTo>
                  <a:pt x="227148" y="1554671"/>
                </a:lnTo>
                <a:cubicBezTo>
                  <a:pt x="227148" y="1418224"/>
                  <a:pt x="227149" y="1281776"/>
                  <a:pt x="227149" y="1145329"/>
                </a:cubicBezTo>
                <a:cubicBezTo>
                  <a:pt x="227149" y="1009838"/>
                  <a:pt x="125451" y="900000"/>
                  <a:pt x="0" y="900000"/>
                </a:cubicBezTo>
                <a:cubicBezTo>
                  <a:pt x="125451" y="900000"/>
                  <a:pt x="227149" y="790162"/>
                  <a:pt x="227149" y="654671"/>
                </a:cubicBezTo>
                <a:lnTo>
                  <a:pt x="227149" y="245329"/>
                </a:lnTo>
                <a:lnTo>
                  <a:pt x="227149" y="186804"/>
                </a:lnTo>
                <a:cubicBezTo>
                  <a:pt x="227149" y="83635"/>
                  <a:pt x="310784" y="0"/>
                  <a:pt x="413953" y="0"/>
                </a:cubicBezTo>
                <a:close/>
              </a:path>
            </a:pathLst>
          </a:custGeom>
          <a:solidFill>
            <a:schemeClr val="bg1">
              <a:lumMod val="95000"/>
            </a:schemeClr>
          </a:solidFill>
          <a:ln w="635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247549" y="1967200"/>
            <a:ext cx="9000000" cy="1260000"/>
          </a:xfrm>
          <a:prstGeom prst="rect">
            <a:avLst/>
          </a:prstGeom>
          <a:noFill/>
          <a:ln cap="sq">
            <a:noFill/>
          </a:ln>
          <a:effectLst/>
        </p:spPr>
        <p:txBody>
          <a:bodyPr vert="horz" wrap="square" lIns="0" tIns="0" rIns="0" bIns="0" rtlCol="0" anchor="t"/>
          <a:lstStyle/>
          <a:p>
            <a:pPr algn="l"/>
            <a:r>
              <a:rPr kumimoji="1" lang="en-US" altLang="zh-CN" sz="1400">
                <a:ln w="12700">
                  <a:noFill/>
                </a:ln>
                <a:solidFill>
                  <a:schemeClr val="tx1">
                    <a:lumMod val="65000"/>
                    <a:lumOff val="35000"/>
                  </a:schemeClr>
                </a:solidFill>
                <a:latin typeface="Source Han Sans"/>
                <a:ea typeface="Source Han Sans"/>
                <a:cs typeface="Source Han Sans"/>
              </a:rPr>
              <a:t>这种方法是通过将抽象的指标数据转化为熟悉的、易于感知的数据，使用户更容易理解图形的含义。</a:t>
            </a:r>
            <a:endParaRPr kumimoji="1" lang="zh-CN" altLang="en-US"/>
          </a:p>
        </p:txBody>
      </p:sp>
      <p:sp>
        <p:nvSpPr>
          <p:cNvPr id="7" name="标题 1"/>
          <p:cNvSpPr txBox="1"/>
          <p:nvPr/>
        </p:nvSpPr>
        <p:spPr>
          <a:xfrm>
            <a:off x="1931752" y="4037200"/>
            <a:ext cx="9000000" cy="1260000"/>
          </a:xfrm>
          <a:prstGeom prst="rect">
            <a:avLst/>
          </a:prstGeom>
          <a:noFill/>
          <a:ln cap="sq">
            <a:noFill/>
          </a:ln>
          <a:effectLst/>
        </p:spPr>
        <p:txBody>
          <a:bodyPr vert="horz" wrap="square" lIns="0" tIns="0" rIns="0" bIns="0" rtlCol="0" anchor="t"/>
          <a:lstStyle/>
          <a:p>
            <a:pPr algn="l"/>
            <a:r>
              <a:rPr kumimoji="1" lang="en-US" altLang="zh-CN" sz="1400">
                <a:ln w="12700">
                  <a:noFill/>
                </a:ln>
                <a:solidFill>
                  <a:schemeClr val="tx1">
                    <a:lumMod val="65000"/>
                    <a:lumOff val="35000"/>
                  </a:schemeClr>
                </a:solidFill>
                <a:latin typeface="Source Han Sans"/>
                <a:ea typeface="Source Han Sans"/>
                <a:cs typeface="Source Han Sans"/>
              </a:rPr>
              <a:t>比如你要解释：什么是非结构化数据，将结构化数据比作露出海面的冰山，非结构化数据比作隐藏在海底的冰山。因为每个人都知道，悬在海上的冰山只是冰山的一角，海底的冰山是冰山的绝大部分。这样来解释，对比数据量，描述非结构化数据的特征，是非常生动的，也更容易理解未知和困难的概念。</a:t>
            </a:r>
            <a:endParaRPr kumimoji="1" lang="zh-CN" altLang="en-US"/>
          </a:p>
        </p:txBody>
      </p:sp>
      <p:sp>
        <p:nvSpPr>
          <p:cNvPr id="8"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5、抽象概念可视化</a:t>
            </a:r>
            <a:endParaRPr kumimoji="1" lang="zh-CN" altLang="en-US"/>
          </a:p>
        </p:txBody>
      </p:sp>
      <p:cxnSp>
        <p:nvCxnSpPr>
          <p:cNvPr id="9"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0" y="0"/>
            <a:ext cx="12192000" cy="6858000"/>
          </a:xfrm>
          <a:prstGeom prst="rect">
            <a:avLst/>
          </a:prstGeom>
          <a:gradFill>
            <a:gsLst>
              <a:gs pos="0">
                <a:schemeClr val="accent2">
                  <a:lumMod val="20000"/>
                  <a:lumOff val="80000"/>
                </a:schemeClr>
              </a:gs>
              <a:gs pos="18000">
                <a:schemeClr val="bg1"/>
              </a:gs>
              <a:gs pos="75000">
                <a:schemeClr val="bg1"/>
              </a:gs>
              <a:gs pos="100000">
                <a:schemeClr val="accent2">
                  <a:lumMod val="20000"/>
                  <a:lumOff val="80000"/>
                </a:schemeClr>
              </a:gs>
            </a:gsLst>
            <a:lin ang="18900000" scaled="0"/>
          </a:gradFill>
          <a:ln w="19050" cap="flat">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rot="16200000" flipV="1">
            <a:off x="1408038" y="1188105"/>
            <a:ext cx="3880634" cy="5040590"/>
          </a:xfrm>
          <a:custGeom>
            <a:avLst/>
            <a:gdLst>
              <a:gd name="connsiteX0" fmla="*/ 0 w 2654398"/>
              <a:gd name="connsiteY0" fmla="*/ 950371 h 3618888"/>
              <a:gd name="connsiteX1" fmla="*/ 1327248 w 2654398"/>
              <a:gd name="connsiteY1" fmla="*/ 0 h 3618888"/>
              <a:gd name="connsiteX2" fmla="*/ 2654398 w 2654398"/>
              <a:gd name="connsiteY2" fmla="*/ 950371 h 3618888"/>
              <a:gd name="connsiteX3" fmla="*/ 2654398 w 2654398"/>
              <a:gd name="connsiteY3" fmla="*/ 3322386 h 3618888"/>
              <a:gd name="connsiteX4" fmla="*/ 0 w 2654398"/>
              <a:gd name="connsiteY4" fmla="*/ 3322386 h 3618888"/>
              <a:gd name="connsiteX5" fmla="*/ 0 w 2654398"/>
              <a:gd name="connsiteY5" fmla="*/ 950371 h 3618888"/>
              <a:gd name="connsiteX6" fmla="*/ 0 w 2654398"/>
              <a:gd name="connsiteY6" fmla="*/ 950371 h 3857626"/>
              <a:gd name="connsiteX7" fmla="*/ 946240 w 2654398"/>
              <a:gd name="connsiteY7" fmla="*/ 4131 h 3857626"/>
              <a:gd name="connsiteX8" fmla="*/ 946240 w 2654398"/>
              <a:gd name="connsiteY8" fmla="*/ 4131 h 3857626"/>
              <a:gd name="connsiteX9" fmla="*/ 946240 w 2654398"/>
              <a:gd name="connsiteY9" fmla="*/ 0 h 3415345"/>
            </a:gdLst>
            <a:ahLst/>
            <a:cxnLst/>
            <a:rect l="l" t="t" r="r" b="b"/>
            <a:pathLst>
              <a:path w="2654398" h="3618888">
                <a:moveTo>
                  <a:pt x="0" y="950371"/>
                </a:moveTo>
                <a:cubicBezTo>
                  <a:pt x="221208" y="396640"/>
                  <a:pt x="884848" y="0"/>
                  <a:pt x="1327248" y="0"/>
                </a:cubicBezTo>
                <a:cubicBezTo>
                  <a:pt x="1769648" y="0"/>
                  <a:pt x="2433206" y="396640"/>
                  <a:pt x="2654398" y="950371"/>
                </a:cubicBezTo>
                <a:lnTo>
                  <a:pt x="2654398" y="3322386"/>
                </a:lnTo>
                <a:cubicBezTo>
                  <a:pt x="2211998" y="3717722"/>
                  <a:pt x="442400" y="3717722"/>
                  <a:pt x="0" y="3322386"/>
                </a:cubicBezTo>
                <a:lnTo>
                  <a:pt x="0" y="950371"/>
                </a:lnTo>
                <a:close/>
              </a:path>
            </a:pathLst>
          </a:custGeom>
          <a:solidFill>
            <a:schemeClr val="accent2">
              <a:lumMod val="20000"/>
              <a:lumOff val="80000"/>
              <a:alpha val="20000"/>
            </a:schemeClr>
          </a:solidFill>
          <a:ln w="19050" cap="flat">
            <a:noFill/>
            <a:miter/>
            <a:headEnd type="none" w="med" len="med"/>
            <a:tailEnd type="none" w="med" len="med"/>
          </a:ln>
        </p:spPr>
        <p:txBody>
          <a:bodyPr vert="horz" wrap="square" lIns="91440" tIns="45720" rIns="91440" bIns="45720" rtlCol="0" anchor="ctr"/>
          <a:lstStyle/>
          <a:p>
            <a:pPr algn="ctr"/>
            <a:endParaRPr kumimoji="1" lang="zh-CN" altLang="en-US"/>
          </a:p>
        </p:txBody>
      </p:sp>
      <p:sp>
        <p:nvSpPr>
          <p:cNvPr id="6" name="标题 1"/>
          <p:cNvSpPr txBox="1"/>
          <p:nvPr/>
        </p:nvSpPr>
        <p:spPr>
          <a:xfrm rot="16200000" flipV="1">
            <a:off x="1682698" y="1516874"/>
            <a:ext cx="3331315" cy="4383051"/>
          </a:xfrm>
          <a:custGeom>
            <a:avLst/>
            <a:gdLst>
              <a:gd name="connsiteX0" fmla="*/ 0 w 2654398"/>
              <a:gd name="connsiteY0" fmla="*/ 950371 h 3618888"/>
              <a:gd name="connsiteX1" fmla="*/ 1327248 w 2654398"/>
              <a:gd name="connsiteY1" fmla="*/ 0 h 3618888"/>
              <a:gd name="connsiteX2" fmla="*/ 2654398 w 2654398"/>
              <a:gd name="connsiteY2" fmla="*/ 950371 h 3618888"/>
              <a:gd name="connsiteX3" fmla="*/ 2654398 w 2654398"/>
              <a:gd name="connsiteY3" fmla="*/ 3322386 h 3618888"/>
              <a:gd name="connsiteX4" fmla="*/ 0 w 2654398"/>
              <a:gd name="connsiteY4" fmla="*/ 3322386 h 3618888"/>
              <a:gd name="connsiteX5" fmla="*/ 0 w 2654398"/>
              <a:gd name="connsiteY5" fmla="*/ 950371 h 3618888"/>
              <a:gd name="connsiteX6" fmla="*/ 0 w 2654398"/>
              <a:gd name="connsiteY6" fmla="*/ 950371 h 3857626"/>
              <a:gd name="connsiteX7" fmla="*/ 946240 w 2654398"/>
              <a:gd name="connsiteY7" fmla="*/ 4131 h 3857626"/>
              <a:gd name="connsiteX8" fmla="*/ 946240 w 2654398"/>
              <a:gd name="connsiteY8" fmla="*/ 4131 h 3857626"/>
              <a:gd name="connsiteX9" fmla="*/ 946240 w 2654398"/>
              <a:gd name="connsiteY9" fmla="*/ 0 h 3415345"/>
            </a:gdLst>
            <a:ahLst/>
            <a:cxnLst/>
            <a:rect l="l" t="t" r="r" b="b"/>
            <a:pathLst>
              <a:path w="2654398" h="3618888">
                <a:moveTo>
                  <a:pt x="0" y="950371"/>
                </a:moveTo>
                <a:cubicBezTo>
                  <a:pt x="221208" y="396640"/>
                  <a:pt x="884848" y="0"/>
                  <a:pt x="1327248" y="0"/>
                </a:cubicBezTo>
                <a:cubicBezTo>
                  <a:pt x="1769648" y="0"/>
                  <a:pt x="2433206" y="396640"/>
                  <a:pt x="2654398" y="950371"/>
                </a:cubicBezTo>
                <a:lnTo>
                  <a:pt x="2654398" y="3322386"/>
                </a:lnTo>
                <a:cubicBezTo>
                  <a:pt x="2211998" y="3717722"/>
                  <a:pt x="442400" y="3717722"/>
                  <a:pt x="0" y="3322386"/>
                </a:cubicBezTo>
                <a:lnTo>
                  <a:pt x="0" y="950371"/>
                </a:lnTo>
                <a:close/>
              </a:path>
            </a:pathLst>
          </a:custGeom>
          <a:solidFill>
            <a:schemeClr val="accent2">
              <a:lumMod val="20000"/>
              <a:lumOff val="80000"/>
              <a:alpha val="40000"/>
            </a:schemeClr>
          </a:solidFill>
          <a:ln w="19050" cap="flat">
            <a:noFill/>
            <a:miter/>
            <a:headEnd type="none" w="med" len="med"/>
            <a:tailEnd type="none" w="med" len="med"/>
          </a:ln>
        </p:spPr>
        <p:txBody>
          <a:bodyPr vert="horz" wrap="square" lIns="91440" tIns="45720" rIns="91440" bIns="45720" rtlCol="0" anchor="ctr"/>
          <a:lstStyle/>
          <a:p>
            <a:pPr algn="ctr"/>
            <a:endParaRPr kumimoji="1" lang="zh-CN" altLang="en-US"/>
          </a:p>
        </p:txBody>
      </p:sp>
      <p:sp>
        <p:nvSpPr>
          <p:cNvPr id="7" name="标题 1"/>
          <p:cNvSpPr txBox="1"/>
          <p:nvPr/>
        </p:nvSpPr>
        <p:spPr>
          <a:xfrm rot="16200000" flipV="1">
            <a:off x="1894934" y="1764593"/>
            <a:ext cx="2906841" cy="3887614"/>
          </a:xfrm>
          <a:custGeom>
            <a:avLst/>
            <a:gdLst>
              <a:gd name="connsiteX0" fmla="*/ 0 w 2654398"/>
              <a:gd name="connsiteY0" fmla="*/ 950371 h 3618888"/>
              <a:gd name="connsiteX1" fmla="*/ 1327248 w 2654398"/>
              <a:gd name="connsiteY1" fmla="*/ 0 h 3618888"/>
              <a:gd name="connsiteX2" fmla="*/ 2654398 w 2654398"/>
              <a:gd name="connsiteY2" fmla="*/ 950371 h 3618888"/>
              <a:gd name="connsiteX3" fmla="*/ 2654398 w 2654398"/>
              <a:gd name="connsiteY3" fmla="*/ 3322386 h 3618888"/>
              <a:gd name="connsiteX4" fmla="*/ 0 w 2654398"/>
              <a:gd name="connsiteY4" fmla="*/ 3322386 h 3618888"/>
              <a:gd name="connsiteX5" fmla="*/ 0 w 2654398"/>
              <a:gd name="connsiteY5" fmla="*/ 950371 h 3618888"/>
              <a:gd name="connsiteX6" fmla="*/ 0 w 2654398"/>
              <a:gd name="connsiteY6" fmla="*/ 950371 h 3857626"/>
              <a:gd name="connsiteX7" fmla="*/ 946240 w 2654398"/>
              <a:gd name="connsiteY7" fmla="*/ 4131 h 3857626"/>
              <a:gd name="connsiteX8" fmla="*/ 946240 w 2654398"/>
              <a:gd name="connsiteY8" fmla="*/ 4131 h 3857626"/>
              <a:gd name="connsiteX9" fmla="*/ 946240 w 2654398"/>
              <a:gd name="connsiteY9" fmla="*/ 0 h 3415345"/>
            </a:gdLst>
            <a:ahLst/>
            <a:cxnLst/>
            <a:rect l="l" t="t" r="r" b="b"/>
            <a:pathLst>
              <a:path w="2654398" h="3618888">
                <a:moveTo>
                  <a:pt x="0" y="950371"/>
                </a:moveTo>
                <a:cubicBezTo>
                  <a:pt x="221208" y="396640"/>
                  <a:pt x="884848" y="0"/>
                  <a:pt x="1327248" y="0"/>
                </a:cubicBezTo>
                <a:cubicBezTo>
                  <a:pt x="1769648" y="0"/>
                  <a:pt x="2433206" y="396640"/>
                  <a:pt x="2654398" y="950371"/>
                </a:cubicBezTo>
                <a:lnTo>
                  <a:pt x="2654398" y="3322386"/>
                </a:lnTo>
                <a:cubicBezTo>
                  <a:pt x="2211998" y="3717722"/>
                  <a:pt x="442400" y="3717722"/>
                  <a:pt x="0" y="3322386"/>
                </a:cubicBezTo>
                <a:lnTo>
                  <a:pt x="0" y="950371"/>
                </a:lnTo>
                <a:close/>
              </a:path>
            </a:pathLst>
          </a:custGeom>
          <a:solidFill>
            <a:schemeClr val="accent2">
              <a:lumMod val="20000"/>
              <a:lumOff val="80000"/>
            </a:schemeClr>
          </a:solidFill>
          <a:ln w="19050" cap="flat">
            <a:noFill/>
            <a:miter/>
            <a:headEnd type="none" w="med" len="med"/>
            <a:tailEnd type="none" w="med" len="med"/>
          </a:ln>
        </p:spPr>
        <p:txBody>
          <a:bodyPr vert="horz" wrap="square" lIns="91440" tIns="45720" rIns="91440" bIns="45720" rtlCol="0" anchor="ctr"/>
          <a:lstStyle/>
          <a:p>
            <a:pPr algn="ctr"/>
            <a:endParaRPr kumimoji="1" lang="zh-CN" altLang="en-US"/>
          </a:p>
        </p:txBody>
      </p:sp>
      <p:sp>
        <p:nvSpPr>
          <p:cNvPr id="8" name="标题 1"/>
          <p:cNvSpPr txBox="1"/>
          <p:nvPr/>
        </p:nvSpPr>
        <p:spPr>
          <a:xfrm rot="16200000" flipV="1">
            <a:off x="2172331" y="2105061"/>
            <a:ext cx="2352049" cy="3206677"/>
          </a:xfrm>
          <a:custGeom>
            <a:avLst/>
            <a:gdLst>
              <a:gd name="connsiteX0" fmla="*/ 0 w 2654398"/>
              <a:gd name="connsiteY0" fmla="*/ 950371 h 3618888"/>
              <a:gd name="connsiteX1" fmla="*/ 1327248 w 2654398"/>
              <a:gd name="connsiteY1" fmla="*/ 0 h 3618888"/>
              <a:gd name="connsiteX2" fmla="*/ 2654398 w 2654398"/>
              <a:gd name="connsiteY2" fmla="*/ 950371 h 3618888"/>
              <a:gd name="connsiteX3" fmla="*/ 2654398 w 2654398"/>
              <a:gd name="connsiteY3" fmla="*/ 3322386 h 3618888"/>
              <a:gd name="connsiteX4" fmla="*/ 0 w 2654398"/>
              <a:gd name="connsiteY4" fmla="*/ 3322386 h 3618888"/>
              <a:gd name="connsiteX5" fmla="*/ 0 w 2654398"/>
              <a:gd name="connsiteY5" fmla="*/ 950371 h 3618888"/>
              <a:gd name="connsiteX6" fmla="*/ 0 w 2654398"/>
              <a:gd name="connsiteY6" fmla="*/ 950371 h 3857626"/>
              <a:gd name="connsiteX7" fmla="*/ 946240 w 2654398"/>
              <a:gd name="connsiteY7" fmla="*/ 4131 h 3857626"/>
              <a:gd name="connsiteX8" fmla="*/ 946240 w 2654398"/>
              <a:gd name="connsiteY8" fmla="*/ 4131 h 3857626"/>
              <a:gd name="connsiteX9" fmla="*/ 946240 w 2654398"/>
              <a:gd name="connsiteY9" fmla="*/ 0 h 3415345"/>
            </a:gdLst>
            <a:ahLst/>
            <a:cxnLst/>
            <a:rect l="l" t="t" r="r" b="b"/>
            <a:pathLst>
              <a:path w="2654398" h="3618888">
                <a:moveTo>
                  <a:pt x="0" y="950371"/>
                </a:moveTo>
                <a:cubicBezTo>
                  <a:pt x="221208" y="396640"/>
                  <a:pt x="884848" y="0"/>
                  <a:pt x="1327248" y="0"/>
                </a:cubicBezTo>
                <a:cubicBezTo>
                  <a:pt x="1769648" y="0"/>
                  <a:pt x="2433206" y="396640"/>
                  <a:pt x="2654398" y="950371"/>
                </a:cubicBezTo>
                <a:lnTo>
                  <a:pt x="2654398" y="3322386"/>
                </a:lnTo>
                <a:cubicBezTo>
                  <a:pt x="2211998" y="3717722"/>
                  <a:pt x="442400" y="3717722"/>
                  <a:pt x="0" y="3322386"/>
                </a:cubicBezTo>
                <a:lnTo>
                  <a:pt x="0" y="950371"/>
                </a:lnTo>
                <a:close/>
              </a:path>
            </a:pathLst>
          </a:custGeom>
          <a:gradFill>
            <a:gsLst>
              <a:gs pos="28000">
                <a:schemeClr val="accent2"/>
              </a:gs>
              <a:gs pos="100000">
                <a:schemeClr val="accent1">
                  <a:lumMod val="60000"/>
                  <a:lumOff val="40000"/>
                </a:schemeClr>
              </a:gs>
            </a:gsLst>
            <a:lin ang="8100000" scaled="0"/>
          </a:gradFill>
          <a:ln w="1905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591968" y="3254567"/>
            <a:ext cx="1538883" cy="923330"/>
          </a:xfrm>
          <a:prstGeom prst="rect">
            <a:avLst/>
          </a:prstGeom>
          <a:noFill/>
          <a:ln>
            <a:noFill/>
          </a:ln>
        </p:spPr>
        <p:txBody>
          <a:bodyPr vert="horz" wrap="square" lIns="0" tIns="0" rIns="0" bIns="0" rtlCol="0" anchor="t"/>
          <a:lstStyle/>
          <a:p>
            <a:pPr algn="l"/>
            <a:r>
              <a:rPr kumimoji="1" lang="en-US" altLang="zh-CN" sz="6000">
                <a:ln w="12700">
                  <a:noFill/>
                </a:ln>
                <a:solidFill>
                  <a:srgbClr val="FFFFFF">
                    <a:alpha val="100000"/>
                  </a:srgbClr>
                </a:solidFill>
                <a:latin typeface="OPPOSans H"/>
                <a:ea typeface="OPPOSans H"/>
                <a:cs typeface="OPPOSans H"/>
              </a:rPr>
              <a:t>目录</a:t>
            </a:r>
            <a:endParaRPr kumimoji="1" lang="zh-CN" altLang="en-US"/>
          </a:p>
        </p:txBody>
      </p:sp>
      <p:sp>
        <p:nvSpPr>
          <p:cNvPr id="10" name="标题 1"/>
          <p:cNvSpPr txBox="1"/>
          <p:nvPr/>
        </p:nvSpPr>
        <p:spPr>
          <a:xfrm>
            <a:off x="7048402" y="670560"/>
            <a:ext cx="5143598" cy="953368"/>
          </a:xfrm>
          <a:prstGeom prst="rect">
            <a:avLst/>
          </a:prstGeom>
          <a:noFill/>
          <a:ln>
            <a:noFill/>
          </a:ln>
        </p:spPr>
        <p:txBody>
          <a:bodyPr vert="horz" wrap="square" lIns="0" tIns="0" rIns="0" bIns="45720" rtlCol="0" anchor="ctr"/>
          <a:lstStyle/>
          <a:p>
            <a:pPr algn="l"/>
            <a:r>
              <a:rPr kumimoji="1" lang="en-US" altLang="zh-CN" sz="2200">
                <a:ln w="12700">
                  <a:noFill/>
                </a:ln>
                <a:solidFill>
                  <a:schemeClr val="tx1">
                    <a:lumMod val="85000"/>
                    <a:lumOff val="15000"/>
                  </a:schemeClr>
                </a:solidFill>
                <a:latin typeface="OPPOSans H"/>
                <a:ea typeface="OPPOSans H"/>
                <a:cs typeface="OPPOSans H"/>
              </a:rPr>
              <a:t>项目要求</a:t>
            </a:r>
            <a:endParaRPr kumimoji="1" lang="zh-CN" altLang="en-US"/>
          </a:p>
        </p:txBody>
      </p:sp>
      <p:sp>
        <p:nvSpPr>
          <p:cNvPr id="11" name="标题 1"/>
          <p:cNvSpPr txBox="1"/>
          <p:nvPr/>
        </p:nvSpPr>
        <p:spPr>
          <a:xfrm>
            <a:off x="6132513" y="853278"/>
            <a:ext cx="802592" cy="587933"/>
          </a:xfrm>
          <a:prstGeom prst="rect">
            <a:avLst/>
          </a:prstGeom>
          <a:noFill/>
          <a:ln>
            <a:noFill/>
          </a:ln>
        </p:spPr>
        <p:txBody>
          <a:bodyPr vert="horz" wrap="square" lIns="0" tIns="0" rIns="0" bIns="0" rtlCol="0" anchor="ctr"/>
          <a:lstStyle/>
          <a:p>
            <a:pPr algn="ctr"/>
            <a:r>
              <a:rPr kumimoji="1" lang="en-US" altLang="zh-CN" sz="2800">
                <a:ln w="12700">
                  <a:noFill/>
                </a:ln>
                <a:solidFill>
                  <a:schemeClr val="accent2"/>
                </a:solidFill>
                <a:latin typeface="OPPOSans H"/>
                <a:ea typeface="OPPOSans H"/>
                <a:cs typeface="OPPOSans H"/>
              </a:rPr>
              <a:t>01</a:t>
            </a:r>
            <a:endParaRPr kumimoji="1" lang="zh-CN" altLang="en-US"/>
          </a:p>
        </p:txBody>
      </p:sp>
      <p:sp>
        <p:nvSpPr>
          <p:cNvPr id="12" name="标题 1"/>
          <p:cNvSpPr txBox="1"/>
          <p:nvPr/>
        </p:nvSpPr>
        <p:spPr>
          <a:xfrm>
            <a:off x="4415776" y="1969121"/>
            <a:ext cx="342900" cy="342900"/>
          </a:xfrm>
          <a:prstGeom prst="ellipse">
            <a:avLst/>
          </a:prstGeom>
          <a:solidFill>
            <a:schemeClr val="accent1">
              <a:lumMod val="20000"/>
              <a:lumOff val="80000"/>
              <a:alpha val="40000"/>
            </a:schemeClr>
          </a:solidFill>
          <a:ln w="6350" cap="sq">
            <a:solidFill>
              <a:schemeClr val="accent1">
                <a:lumMod val="20000"/>
                <a:lumOff val="80000"/>
              </a:schemeClr>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4511026" y="2064371"/>
            <a:ext cx="152400" cy="152400"/>
          </a:xfrm>
          <a:prstGeom prst="ellipse">
            <a:avLst/>
          </a:prstGeom>
          <a:solidFill>
            <a:schemeClr val="accent1">
              <a:alpha val="60000"/>
            </a:schemeClr>
          </a:solidFill>
          <a:ln w="1905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4988744" y="3041393"/>
            <a:ext cx="342900" cy="342900"/>
          </a:xfrm>
          <a:prstGeom prst="ellipse">
            <a:avLst/>
          </a:prstGeom>
          <a:solidFill>
            <a:schemeClr val="accent1">
              <a:lumMod val="20000"/>
              <a:lumOff val="80000"/>
              <a:alpha val="40000"/>
            </a:schemeClr>
          </a:solidFill>
          <a:ln w="6350" cap="sq">
            <a:solidFill>
              <a:schemeClr val="accent1">
                <a:lumMod val="20000"/>
                <a:lumOff val="80000"/>
              </a:schemeClr>
            </a:solid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5083994" y="3136643"/>
            <a:ext cx="152400" cy="152400"/>
          </a:xfrm>
          <a:prstGeom prst="ellipse">
            <a:avLst/>
          </a:prstGeom>
          <a:solidFill>
            <a:schemeClr val="accent1">
              <a:alpha val="60000"/>
            </a:schemeClr>
          </a:solidFill>
          <a:ln w="1905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4415776" y="5076878"/>
            <a:ext cx="342900" cy="342900"/>
          </a:xfrm>
          <a:prstGeom prst="ellipse">
            <a:avLst/>
          </a:prstGeom>
          <a:solidFill>
            <a:schemeClr val="accent1">
              <a:lumMod val="20000"/>
              <a:lumOff val="80000"/>
              <a:alpha val="40000"/>
            </a:schemeClr>
          </a:solidFill>
          <a:ln w="6350" cap="sq">
            <a:solidFill>
              <a:schemeClr val="accent1">
                <a:lumMod val="20000"/>
                <a:lumOff val="80000"/>
              </a:schemeClr>
            </a:solid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4511026" y="5172128"/>
            <a:ext cx="152400" cy="152400"/>
          </a:xfrm>
          <a:prstGeom prst="ellipse">
            <a:avLst/>
          </a:prstGeom>
          <a:solidFill>
            <a:schemeClr val="accent1">
              <a:alpha val="60000"/>
            </a:schemeClr>
          </a:solidFill>
          <a:ln w="1905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4988744" y="4013288"/>
            <a:ext cx="342900" cy="342900"/>
          </a:xfrm>
          <a:prstGeom prst="ellipse">
            <a:avLst/>
          </a:prstGeom>
          <a:solidFill>
            <a:schemeClr val="accent1">
              <a:lumMod val="20000"/>
              <a:lumOff val="80000"/>
              <a:alpha val="40000"/>
            </a:schemeClr>
          </a:solidFill>
          <a:ln w="6350" cap="sq">
            <a:solidFill>
              <a:schemeClr val="accent1">
                <a:lumMod val="20000"/>
                <a:lumOff val="80000"/>
              </a:schemeClr>
            </a:solidFill>
            <a:miter/>
          </a:ln>
        </p:spPr>
        <p:txBody>
          <a:bodyPr vert="horz" wrap="square" lIns="91440" tIns="45720" rIns="91440" bIns="45720" rtlCol="0" anchor="ctr"/>
          <a:lstStyle/>
          <a:p>
            <a:pPr algn="ctr"/>
            <a:endParaRPr kumimoji="1" lang="zh-CN" altLang="en-US"/>
          </a:p>
        </p:txBody>
      </p:sp>
      <p:sp>
        <p:nvSpPr>
          <p:cNvPr id="19" name="标题 1"/>
          <p:cNvSpPr txBox="1"/>
          <p:nvPr/>
        </p:nvSpPr>
        <p:spPr>
          <a:xfrm>
            <a:off x="5083994" y="4108538"/>
            <a:ext cx="152400" cy="152400"/>
          </a:xfrm>
          <a:prstGeom prst="ellipse">
            <a:avLst/>
          </a:prstGeom>
          <a:solidFill>
            <a:schemeClr val="accent1">
              <a:alpha val="60000"/>
            </a:schemeClr>
          </a:solidFill>
          <a:ln w="1905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7048402" y="1586941"/>
            <a:ext cx="5143598" cy="953368"/>
          </a:xfrm>
          <a:prstGeom prst="rect">
            <a:avLst/>
          </a:prstGeom>
          <a:noFill/>
          <a:ln>
            <a:noFill/>
          </a:ln>
        </p:spPr>
        <p:txBody>
          <a:bodyPr vert="horz" wrap="square" lIns="0" tIns="0" rIns="0" bIns="45720" rtlCol="0" anchor="ctr"/>
          <a:lstStyle/>
          <a:p>
            <a:pPr algn="l"/>
            <a:r>
              <a:rPr kumimoji="1" lang="en-US" altLang="zh-CN" sz="2200">
                <a:ln w="12700">
                  <a:noFill/>
                </a:ln>
                <a:solidFill>
                  <a:schemeClr val="tx1">
                    <a:lumMod val="85000"/>
                    <a:lumOff val="15000"/>
                  </a:schemeClr>
                </a:solidFill>
                <a:latin typeface="OPPOSans H"/>
                <a:ea typeface="OPPOSans H"/>
                <a:cs typeface="OPPOSans H"/>
              </a:rPr>
              <a:t>学习目标</a:t>
            </a:r>
            <a:endParaRPr kumimoji="1" lang="zh-CN" altLang="en-US"/>
          </a:p>
        </p:txBody>
      </p:sp>
      <p:sp>
        <p:nvSpPr>
          <p:cNvPr id="21" name="标题 1"/>
          <p:cNvSpPr txBox="1"/>
          <p:nvPr/>
        </p:nvSpPr>
        <p:spPr>
          <a:xfrm>
            <a:off x="6132513" y="1769659"/>
            <a:ext cx="802592" cy="587933"/>
          </a:xfrm>
          <a:prstGeom prst="rect">
            <a:avLst/>
          </a:prstGeom>
          <a:noFill/>
          <a:ln>
            <a:noFill/>
          </a:ln>
        </p:spPr>
        <p:txBody>
          <a:bodyPr vert="horz" wrap="square" lIns="0" tIns="0" rIns="0" bIns="0" rtlCol="0" anchor="ctr"/>
          <a:lstStyle/>
          <a:p>
            <a:pPr algn="ctr"/>
            <a:r>
              <a:rPr kumimoji="1" lang="en-US" altLang="zh-CN" sz="2800">
                <a:ln w="12700">
                  <a:noFill/>
                </a:ln>
                <a:solidFill>
                  <a:schemeClr val="accent2"/>
                </a:solidFill>
                <a:latin typeface="OPPOSans H"/>
                <a:ea typeface="OPPOSans H"/>
                <a:cs typeface="OPPOSans H"/>
              </a:rPr>
              <a:t>02</a:t>
            </a:r>
            <a:endParaRPr kumimoji="1" lang="zh-CN" altLang="en-US"/>
          </a:p>
        </p:txBody>
      </p:sp>
      <p:sp>
        <p:nvSpPr>
          <p:cNvPr id="22" name="标题 1"/>
          <p:cNvSpPr txBox="1"/>
          <p:nvPr/>
        </p:nvSpPr>
        <p:spPr>
          <a:xfrm>
            <a:off x="7048402" y="2503322"/>
            <a:ext cx="5143598" cy="953368"/>
          </a:xfrm>
          <a:prstGeom prst="rect">
            <a:avLst/>
          </a:prstGeom>
          <a:noFill/>
          <a:ln>
            <a:noFill/>
          </a:ln>
        </p:spPr>
        <p:txBody>
          <a:bodyPr vert="horz" wrap="square" lIns="0" tIns="0" rIns="0" bIns="45720" rtlCol="0" anchor="ctr"/>
          <a:lstStyle/>
          <a:p>
            <a:pPr algn="l"/>
            <a:r>
              <a:rPr kumimoji="1" lang="en-US" altLang="zh-CN" sz="2200">
                <a:ln w="12700">
                  <a:noFill/>
                </a:ln>
                <a:solidFill>
                  <a:schemeClr val="tx1">
                    <a:lumMod val="85000"/>
                    <a:lumOff val="15000"/>
                  </a:schemeClr>
                </a:solidFill>
                <a:latin typeface="OPPOSans H"/>
                <a:ea typeface="OPPOSans H"/>
                <a:cs typeface="OPPOSans H"/>
              </a:rPr>
              <a:t>相关知识</a:t>
            </a:r>
            <a:endParaRPr kumimoji="1" lang="zh-CN" altLang="en-US"/>
          </a:p>
        </p:txBody>
      </p:sp>
      <p:sp>
        <p:nvSpPr>
          <p:cNvPr id="23" name="标题 1"/>
          <p:cNvSpPr txBox="1"/>
          <p:nvPr/>
        </p:nvSpPr>
        <p:spPr>
          <a:xfrm>
            <a:off x="6132513" y="2686040"/>
            <a:ext cx="802592" cy="587933"/>
          </a:xfrm>
          <a:prstGeom prst="rect">
            <a:avLst/>
          </a:prstGeom>
          <a:noFill/>
          <a:ln>
            <a:noFill/>
          </a:ln>
        </p:spPr>
        <p:txBody>
          <a:bodyPr vert="horz" wrap="square" lIns="0" tIns="0" rIns="0" bIns="0" rtlCol="0" anchor="ctr"/>
          <a:lstStyle/>
          <a:p>
            <a:pPr algn="ctr"/>
            <a:r>
              <a:rPr kumimoji="1" lang="en-US" altLang="zh-CN" sz="2800">
                <a:ln w="12700">
                  <a:noFill/>
                </a:ln>
                <a:solidFill>
                  <a:schemeClr val="accent2"/>
                </a:solidFill>
                <a:latin typeface="OPPOSans H"/>
                <a:ea typeface="OPPOSans H"/>
                <a:cs typeface="OPPOSans H"/>
              </a:rPr>
              <a:t>03</a:t>
            </a:r>
            <a:endParaRPr kumimoji="1" lang="zh-CN" altLang="en-US"/>
          </a:p>
        </p:txBody>
      </p:sp>
      <p:sp>
        <p:nvSpPr>
          <p:cNvPr id="24" name="标题 1"/>
          <p:cNvSpPr txBox="1"/>
          <p:nvPr/>
        </p:nvSpPr>
        <p:spPr>
          <a:xfrm>
            <a:off x="7048402" y="3419703"/>
            <a:ext cx="5143598" cy="953368"/>
          </a:xfrm>
          <a:prstGeom prst="rect">
            <a:avLst/>
          </a:prstGeom>
          <a:noFill/>
          <a:ln>
            <a:noFill/>
          </a:ln>
        </p:spPr>
        <p:txBody>
          <a:bodyPr vert="horz" wrap="square" lIns="0" tIns="0" rIns="0" bIns="45720" rtlCol="0" anchor="ctr"/>
          <a:lstStyle/>
          <a:p>
            <a:pPr algn="l"/>
            <a:r>
              <a:rPr kumimoji="1" lang="en-US" altLang="zh-CN" sz="2200">
                <a:ln w="12700">
                  <a:noFill/>
                </a:ln>
                <a:solidFill>
                  <a:schemeClr val="tx1">
                    <a:lumMod val="85000"/>
                    <a:lumOff val="15000"/>
                  </a:schemeClr>
                </a:solidFill>
                <a:latin typeface="OPPOSans H"/>
                <a:ea typeface="OPPOSans H"/>
                <a:cs typeface="OPPOSans H"/>
              </a:rPr>
              <a:t>操作步骤</a:t>
            </a:r>
            <a:endParaRPr kumimoji="1" lang="zh-CN" altLang="en-US"/>
          </a:p>
        </p:txBody>
      </p:sp>
      <p:sp>
        <p:nvSpPr>
          <p:cNvPr id="25" name="标题 1"/>
          <p:cNvSpPr txBox="1"/>
          <p:nvPr/>
        </p:nvSpPr>
        <p:spPr>
          <a:xfrm>
            <a:off x="6132513" y="3602421"/>
            <a:ext cx="802592" cy="587933"/>
          </a:xfrm>
          <a:prstGeom prst="rect">
            <a:avLst/>
          </a:prstGeom>
          <a:noFill/>
          <a:ln>
            <a:noFill/>
          </a:ln>
        </p:spPr>
        <p:txBody>
          <a:bodyPr vert="horz" wrap="square" lIns="0" tIns="0" rIns="0" bIns="0" rtlCol="0" anchor="ctr"/>
          <a:lstStyle/>
          <a:p>
            <a:pPr algn="ctr"/>
            <a:r>
              <a:rPr kumimoji="1" lang="en-US" altLang="zh-CN" sz="2800">
                <a:ln w="12700">
                  <a:noFill/>
                </a:ln>
                <a:solidFill>
                  <a:schemeClr val="accent2"/>
                </a:solidFill>
                <a:latin typeface="OPPOSans H"/>
                <a:ea typeface="OPPOSans H"/>
                <a:cs typeface="OPPOSans H"/>
              </a:rPr>
              <a:t>04</a:t>
            </a:r>
            <a:endParaRPr kumimoji="1" lang="zh-CN" altLang="en-US"/>
          </a:p>
        </p:txBody>
      </p:sp>
      <p:sp>
        <p:nvSpPr>
          <p:cNvPr id="26" name="标题 1"/>
          <p:cNvSpPr txBox="1"/>
          <p:nvPr/>
        </p:nvSpPr>
        <p:spPr>
          <a:xfrm>
            <a:off x="7048402" y="4336084"/>
            <a:ext cx="5143598" cy="953368"/>
          </a:xfrm>
          <a:prstGeom prst="rect">
            <a:avLst/>
          </a:prstGeom>
          <a:noFill/>
          <a:ln>
            <a:noFill/>
          </a:ln>
        </p:spPr>
        <p:txBody>
          <a:bodyPr vert="horz" wrap="square" lIns="0" tIns="0" rIns="0" bIns="45720" rtlCol="0" anchor="ctr"/>
          <a:lstStyle/>
          <a:p>
            <a:pPr algn="l"/>
            <a:r>
              <a:rPr kumimoji="1" lang="en-US" altLang="zh-CN" sz="2200">
                <a:ln w="12700">
                  <a:noFill/>
                </a:ln>
                <a:solidFill>
                  <a:schemeClr val="tx1">
                    <a:lumMod val="85000"/>
                    <a:lumOff val="15000"/>
                  </a:schemeClr>
                </a:solidFill>
                <a:latin typeface="OPPOSans H"/>
                <a:ea typeface="OPPOSans H"/>
                <a:cs typeface="OPPOSans H"/>
              </a:rPr>
              <a:t>项目总结</a:t>
            </a:r>
            <a:endParaRPr kumimoji="1" lang="zh-CN" altLang="en-US"/>
          </a:p>
        </p:txBody>
      </p:sp>
      <p:sp>
        <p:nvSpPr>
          <p:cNvPr id="27" name="标题 1"/>
          <p:cNvSpPr txBox="1"/>
          <p:nvPr/>
        </p:nvSpPr>
        <p:spPr>
          <a:xfrm>
            <a:off x="6132513" y="4518802"/>
            <a:ext cx="802592" cy="587933"/>
          </a:xfrm>
          <a:prstGeom prst="rect">
            <a:avLst/>
          </a:prstGeom>
          <a:noFill/>
          <a:ln>
            <a:noFill/>
          </a:ln>
        </p:spPr>
        <p:txBody>
          <a:bodyPr vert="horz" wrap="square" lIns="0" tIns="0" rIns="0" bIns="0" rtlCol="0" anchor="ctr"/>
          <a:lstStyle/>
          <a:p>
            <a:pPr algn="ctr"/>
            <a:r>
              <a:rPr kumimoji="1" lang="en-US" altLang="zh-CN" sz="2800">
                <a:ln w="12700">
                  <a:noFill/>
                </a:ln>
                <a:solidFill>
                  <a:schemeClr val="accent2"/>
                </a:solidFill>
                <a:latin typeface="OPPOSans H"/>
                <a:ea typeface="OPPOSans H"/>
                <a:cs typeface="OPPOSans H"/>
              </a:rPr>
              <a:t>05</a:t>
            </a:r>
            <a:endParaRPr kumimoji="1" lang="zh-CN" altLang="en-US"/>
          </a:p>
        </p:txBody>
      </p:sp>
      <p:sp>
        <p:nvSpPr>
          <p:cNvPr id="28" name="标题 1"/>
          <p:cNvSpPr txBox="1"/>
          <p:nvPr/>
        </p:nvSpPr>
        <p:spPr>
          <a:xfrm>
            <a:off x="7048402" y="5252465"/>
            <a:ext cx="5143598" cy="953368"/>
          </a:xfrm>
          <a:prstGeom prst="rect">
            <a:avLst/>
          </a:prstGeom>
          <a:noFill/>
          <a:ln>
            <a:noFill/>
          </a:ln>
        </p:spPr>
        <p:txBody>
          <a:bodyPr vert="horz" wrap="square" lIns="0" tIns="0" rIns="0" bIns="45720" rtlCol="0" anchor="ctr"/>
          <a:lstStyle/>
          <a:p>
            <a:pPr algn="l"/>
            <a:r>
              <a:rPr kumimoji="1" lang="en-US" altLang="zh-CN" sz="2200">
                <a:ln w="12700">
                  <a:noFill/>
                </a:ln>
                <a:solidFill>
                  <a:schemeClr val="tx1">
                    <a:lumMod val="85000"/>
                    <a:lumOff val="15000"/>
                  </a:schemeClr>
                </a:solidFill>
                <a:latin typeface="OPPOSans H"/>
                <a:ea typeface="OPPOSans H"/>
                <a:cs typeface="OPPOSans H"/>
              </a:rPr>
              <a:t>作业练习</a:t>
            </a:r>
            <a:endParaRPr kumimoji="1" lang="zh-CN" altLang="en-US"/>
          </a:p>
        </p:txBody>
      </p:sp>
      <p:sp>
        <p:nvSpPr>
          <p:cNvPr id="29" name="标题 1"/>
          <p:cNvSpPr txBox="1"/>
          <p:nvPr/>
        </p:nvSpPr>
        <p:spPr>
          <a:xfrm>
            <a:off x="6132513" y="5435183"/>
            <a:ext cx="802592" cy="587933"/>
          </a:xfrm>
          <a:prstGeom prst="rect">
            <a:avLst/>
          </a:prstGeom>
          <a:noFill/>
          <a:ln>
            <a:noFill/>
          </a:ln>
        </p:spPr>
        <p:txBody>
          <a:bodyPr vert="horz" wrap="square" lIns="0" tIns="0" rIns="0" bIns="0" rtlCol="0" anchor="ctr"/>
          <a:lstStyle/>
          <a:p>
            <a:pPr algn="ctr"/>
            <a:r>
              <a:rPr kumimoji="1" lang="en-US" altLang="zh-CN" sz="2800">
                <a:ln w="12700">
                  <a:noFill/>
                </a:ln>
                <a:solidFill>
                  <a:schemeClr val="accent2"/>
                </a:solidFill>
                <a:latin typeface="OPPOSans H"/>
                <a:ea typeface="OPPOSans H"/>
                <a:cs typeface="OPPOSans H"/>
              </a:rPr>
              <a:t>06</a:t>
            </a: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964965" y="5077586"/>
            <a:ext cx="6840000" cy="837637"/>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75000"/>
                    <a:lumOff val="25000"/>
                  </a:schemeClr>
                </a:solidFill>
                <a:latin typeface="Source Han Sans"/>
                <a:ea typeface="Source Han Sans"/>
                <a:cs typeface="Source Han Sans"/>
              </a:rPr>
              <a:t>在软件开发中，可视化组件是一种非常重要的开发工具和技术，它可以帮助软件开发人员更快速、更轻松地开发出可视化的软件产品，并提高软件的易用性和用户体验。同时，可视化组件也可以帮助用户更快速地学习和使用软件，提高软件的普及和推广效果。</a:t>
            </a:r>
            <a:endParaRPr kumimoji="1" lang="zh-CN" altLang="en-US"/>
          </a:p>
        </p:txBody>
      </p:sp>
      <p:sp>
        <p:nvSpPr>
          <p:cNvPr id="5" name="标题 1"/>
          <p:cNvSpPr txBox="1"/>
          <p:nvPr/>
        </p:nvSpPr>
        <p:spPr>
          <a:xfrm>
            <a:off x="1512646" y="4817981"/>
            <a:ext cx="1356848" cy="1356847"/>
          </a:xfrm>
          <a:prstGeom prst="ellipse">
            <a:avLst/>
          </a:prstGeom>
          <a:solidFill>
            <a:schemeClr val="bg1"/>
          </a:solidFill>
          <a:ln w="12700" cap="sq">
            <a:noFill/>
            <a:miter/>
          </a:ln>
          <a:effectLst>
            <a:outerShdw blurRad="762000" dist="254000" dir="5400000" algn="ctr" rotWithShape="0">
              <a:srgbClr val="000000">
                <a:alpha val="10000"/>
              </a:srgbClr>
            </a:outerShdw>
          </a:effectLst>
        </p:spPr>
        <p:txBody>
          <a:bodyPr vert="horz" wrap="square" lIns="0" tIns="0" rIns="0" bIns="0" rtlCol="0" anchor="ctr"/>
          <a:lstStyle/>
          <a:p>
            <a:pPr algn="ctr"/>
            <a:endParaRPr kumimoji="1" lang="zh-CN" altLang="en-US"/>
          </a:p>
        </p:txBody>
      </p:sp>
      <p:sp>
        <p:nvSpPr>
          <p:cNvPr id="6" name="标题 1"/>
          <p:cNvSpPr txBox="1"/>
          <p:nvPr/>
        </p:nvSpPr>
        <p:spPr>
          <a:xfrm>
            <a:off x="1981756" y="5268957"/>
            <a:ext cx="419937" cy="45489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tx1"/>
          </a:solidFill>
          <a:ln cap="sq">
            <a:noFill/>
          </a:ln>
        </p:spPr>
        <p:txBody>
          <a:bodyPr vert="horz" wrap="square" lIns="91440" tIns="45720" rIns="91440" bIns="45720" rtlCol="0" anchor="t"/>
          <a:lstStyle/>
          <a:p>
            <a:pPr algn="l"/>
            <a:endParaRPr kumimoji="1" lang="zh-CN" altLang="en-US"/>
          </a:p>
        </p:txBody>
      </p:sp>
      <p:sp>
        <p:nvSpPr>
          <p:cNvPr id="7" name="标题 1"/>
          <p:cNvSpPr txBox="1"/>
          <p:nvPr/>
        </p:nvSpPr>
        <p:spPr>
          <a:xfrm>
            <a:off x="3241602" y="5324704"/>
            <a:ext cx="159136" cy="343400"/>
          </a:xfrm>
          <a:prstGeom prst="chevron">
            <a:avLst/>
          </a:prstGeom>
          <a:solidFill>
            <a:schemeClr val="bg1">
              <a:lumMod val="85000"/>
            </a:schemeClr>
          </a:solidFill>
          <a:ln w="12700" cap="sq">
            <a:noFill/>
            <a:miter/>
          </a:ln>
          <a:effectLst>
            <a:outerShdw blurRad="762000" dist="254000" dir="5400000" algn="ctr" rotWithShape="0">
              <a:srgbClr val="000000">
                <a:alpha val="10000"/>
              </a:srgbClr>
            </a:outerShdw>
          </a:effectLst>
        </p:spPr>
        <p:txBody>
          <a:bodyPr vert="horz" wrap="square" lIns="0" tIns="0" rIns="0" bIns="0" rtlCol="0" anchor="ctr"/>
          <a:lstStyle/>
          <a:p>
            <a:pPr algn="ctr"/>
            <a:endParaRPr kumimoji="1" lang="zh-CN" altLang="en-US"/>
          </a:p>
        </p:txBody>
      </p:sp>
      <p:sp>
        <p:nvSpPr>
          <p:cNvPr id="8" name="标题 1"/>
          <p:cNvSpPr txBox="1"/>
          <p:nvPr/>
        </p:nvSpPr>
        <p:spPr>
          <a:xfrm>
            <a:off x="3964965" y="2563166"/>
            <a:ext cx="6840000" cy="837637"/>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75000"/>
                    <a:lumOff val="25000"/>
                  </a:schemeClr>
                </a:solidFill>
                <a:latin typeface="Source Han Sans"/>
                <a:ea typeface="Source Han Sans"/>
                <a:cs typeface="Source Han Sans"/>
              </a:rPr>
              <a:t>可视化组件通常分为两类：图形化用户界面组件和命令行界面组件。图形化用户界面组件是以图形化界面的形式出现的，可以通过鼠标和键盘等输入设备来操作；命令行界面组件是以命令行的形式出现的，可以通过键盘输入命令来操作。</a:t>
            </a:r>
            <a:endParaRPr kumimoji="1" lang="zh-CN" altLang="en-US"/>
          </a:p>
        </p:txBody>
      </p:sp>
      <p:sp>
        <p:nvSpPr>
          <p:cNvPr id="9" name="标题 1"/>
          <p:cNvSpPr txBox="1"/>
          <p:nvPr/>
        </p:nvSpPr>
        <p:spPr>
          <a:xfrm>
            <a:off x="1512646" y="2303561"/>
            <a:ext cx="1356848" cy="1356847"/>
          </a:xfrm>
          <a:prstGeom prst="ellipse">
            <a:avLst/>
          </a:prstGeom>
          <a:solidFill>
            <a:schemeClr val="bg1"/>
          </a:solidFill>
          <a:ln w="12700" cap="sq">
            <a:noFill/>
            <a:miter/>
          </a:ln>
          <a:effectLst>
            <a:outerShdw blurRad="762000" dist="254000" dir="5400000" algn="ctr" rotWithShape="0">
              <a:srgbClr val="000000">
                <a:alpha val="10000"/>
              </a:srgbClr>
            </a:outerShdw>
          </a:effectLst>
        </p:spPr>
        <p:txBody>
          <a:bodyPr vert="horz" wrap="square" lIns="0" tIns="0" rIns="0" bIns="0" rtlCol="0" anchor="ctr"/>
          <a:lstStyle/>
          <a:p>
            <a:pPr algn="ctr"/>
            <a:endParaRPr kumimoji="1" lang="zh-CN" altLang="en-US"/>
          </a:p>
        </p:txBody>
      </p:sp>
      <p:sp>
        <p:nvSpPr>
          <p:cNvPr id="10" name="标题 1"/>
          <p:cNvSpPr txBox="1"/>
          <p:nvPr/>
        </p:nvSpPr>
        <p:spPr>
          <a:xfrm>
            <a:off x="3241602" y="2810284"/>
            <a:ext cx="159136" cy="343400"/>
          </a:xfrm>
          <a:prstGeom prst="chevron">
            <a:avLst/>
          </a:prstGeom>
          <a:solidFill>
            <a:schemeClr val="bg1">
              <a:lumMod val="85000"/>
            </a:schemeClr>
          </a:solidFill>
          <a:ln w="12700" cap="sq">
            <a:noFill/>
            <a:miter/>
          </a:ln>
          <a:effectLst>
            <a:outerShdw blurRad="762000" dist="254000" dir="5400000" algn="ctr" rotWithShape="0">
              <a:srgbClr val="000000">
                <a:alpha val="10000"/>
              </a:srgbClr>
            </a:outerShdw>
          </a:effectLst>
        </p:spPr>
        <p:txBody>
          <a:bodyPr vert="horz" wrap="square" lIns="0" tIns="0" rIns="0" bIns="0" rtlCol="0" anchor="ctr"/>
          <a:lstStyle/>
          <a:p>
            <a:pPr algn="ctr"/>
            <a:endParaRPr kumimoji="1" lang="zh-CN" altLang="en-US"/>
          </a:p>
        </p:txBody>
      </p:sp>
      <p:sp>
        <p:nvSpPr>
          <p:cNvPr id="11" name="标题 1"/>
          <p:cNvSpPr txBox="1"/>
          <p:nvPr/>
        </p:nvSpPr>
        <p:spPr>
          <a:xfrm>
            <a:off x="1979613" y="2739746"/>
            <a:ext cx="424222" cy="484476"/>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tx1"/>
          </a:solidFill>
          <a:ln cap="sq">
            <a:noFill/>
          </a:ln>
        </p:spPr>
        <p:txBody>
          <a:bodyPr vert="horz" wrap="square" lIns="91440" tIns="45720" rIns="91440" bIns="45720" rtlCol="0" anchor="t"/>
          <a:lstStyle/>
          <a:p>
            <a:pPr algn="l"/>
            <a:endParaRPr kumimoji="1" lang="zh-CN" altLang="en-US"/>
          </a:p>
        </p:txBody>
      </p:sp>
      <p:sp>
        <p:nvSpPr>
          <p:cNvPr id="12" name="标题 1"/>
          <p:cNvSpPr txBox="1"/>
          <p:nvPr/>
        </p:nvSpPr>
        <p:spPr>
          <a:xfrm>
            <a:off x="3964964" y="3812058"/>
            <a:ext cx="6840000" cy="837637"/>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75000"/>
                    <a:lumOff val="25000"/>
                  </a:schemeClr>
                </a:solidFill>
                <a:latin typeface="Source Han Sans"/>
                <a:ea typeface="Source Han Sans"/>
                <a:cs typeface="Source Han Sans"/>
              </a:rPr>
              <a:t>图形化用户界面组件通常包括窗口、菜单、工具栏、按钮、复选框、选项卡、格式化控件等。这些组件可以帮助用户更直观地操作软件，并提供更多的可视化反馈和提示。</a:t>
            </a:r>
            <a:endParaRPr kumimoji="1" lang="zh-CN" altLang="en-US"/>
          </a:p>
        </p:txBody>
      </p:sp>
      <p:sp>
        <p:nvSpPr>
          <p:cNvPr id="13" name="标题 1"/>
          <p:cNvSpPr txBox="1"/>
          <p:nvPr/>
        </p:nvSpPr>
        <p:spPr>
          <a:xfrm>
            <a:off x="1512646" y="3552453"/>
            <a:ext cx="1356848" cy="1356847"/>
          </a:xfrm>
          <a:prstGeom prst="ellipse">
            <a:avLst/>
          </a:prstGeom>
          <a:solidFill>
            <a:schemeClr val="accent1"/>
          </a:solidFill>
          <a:ln w="12700" cap="sq">
            <a:noFill/>
            <a:miter/>
          </a:ln>
          <a:effectLst>
            <a:outerShdw blurRad="762000" dist="254000" dir="5400000" algn="ctr" rotWithShape="0">
              <a:schemeClr val="accent1">
                <a:lumMod val="75000"/>
                <a:alpha val="20000"/>
              </a:schemeClr>
            </a:outerShdw>
          </a:effectLst>
        </p:spPr>
        <p:txBody>
          <a:bodyPr vert="horz" wrap="square" lIns="0" tIns="0" rIns="0" bIns="0" rtlCol="0" anchor="t"/>
          <a:lstStyle/>
          <a:p>
            <a:pPr algn="ctr"/>
            <a:endParaRPr kumimoji="1" lang="zh-CN" altLang="en-US"/>
          </a:p>
        </p:txBody>
      </p:sp>
      <p:sp>
        <p:nvSpPr>
          <p:cNvPr id="14" name="标题 1"/>
          <p:cNvSpPr txBox="1"/>
          <p:nvPr/>
        </p:nvSpPr>
        <p:spPr>
          <a:xfrm>
            <a:off x="3241602" y="4059176"/>
            <a:ext cx="159136" cy="343400"/>
          </a:xfrm>
          <a:prstGeom prst="chevron">
            <a:avLst/>
          </a:prstGeom>
          <a:solidFill>
            <a:schemeClr val="accent1"/>
          </a:solidFill>
          <a:ln w="12700" cap="sq">
            <a:noFill/>
            <a:miter/>
          </a:ln>
          <a:effectLst>
            <a:outerShdw blurRad="762000" dist="254000" dir="5400000" algn="ctr" rotWithShape="0">
              <a:srgbClr val="000000">
                <a:alpha val="20000"/>
              </a:srgbClr>
            </a:outerShdw>
          </a:effectLst>
        </p:spPr>
        <p:txBody>
          <a:bodyPr vert="horz" wrap="square" lIns="0" tIns="0" rIns="0" bIns="0" rtlCol="0" anchor="t"/>
          <a:lstStyle/>
          <a:p>
            <a:pPr algn="ctr"/>
            <a:endParaRPr kumimoji="1" lang="zh-CN" altLang="en-US"/>
          </a:p>
        </p:txBody>
      </p:sp>
      <p:sp>
        <p:nvSpPr>
          <p:cNvPr id="15" name="标题 1"/>
          <p:cNvSpPr txBox="1"/>
          <p:nvPr/>
        </p:nvSpPr>
        <p:spPr>
          <a:xfrm>
            <a:off x="1929543" y="3958249"/>
            <a:ext cx="524365" cy="545254"/>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rgbClr val="FFFFFF">
              <a:alpha val="100000"/>
            </a:srgbClr>
          </a:solidFill>
          <a:ln cap="sq">
            <a:noFill/>
          </a:ln>
        </p:spPr>
        <p:txBody>
          <a:bodyPr vert="horz" wrap="square" lIns="91440" tIns="45720" rIns="91440" bIns="45720" rtlCol="0" anchor="t"/>
          <a:lstStyle/>
          <a:p>
            <a:pPr algn="l"/>
            <a:endParaRPr kumimoji="1" lang="zh-CN" altLang="en-US"/>
          </a:p>
        </p:txBody>
      </p:sp>
      <p:sp>
        <p:nvSpPr>
          <p:cNvPr id="16" name="标题 1"/>
          <p:cNvSpPr txBox="1"/>
          <p:nvPr/>
        </p:nvSpPr>
        <p:spPr>
          <a:xfrm>
            <a:off x="1512646" y="1054669"/>
            <a:ext cx="1356848" cy="1356847"/>
          </a:xfrm>
          <a:prstGeom prst="ellipse">
            <a:avLst/>
          </a:prstGeom>
          <a:solidFill>
            <a:schemeClr val="accent1"/>
          </a:solidFill>
          <a:ln w="12700" cap="sq">
            <a:noFill/>
            <a:miter/>
          </a:ln>
          <a:effectLst>
            <a:outerShdw blurRad="762000" dist="254000" dir="5400000" algn="ctr" rotWithShape="0">
              <a:schemeClr val="accent1">
                <a:lumMod val="75000"/>
                <a:alpha val="20000"/>
              </a:schemeClr>
            </a:outerShdw>
          </a:effectLst>
        </p:spPr>
        <p:txBody>
          <a:bodyPr vert="horz" wrap="square" lIns="0" tIns="0" rIns="0" bIns="0" rtlCol="0" anchor="t"/>
          <a:lstStyle/>
          <a:p>
            <a:pPr algn="ctr"/>
            <a:endParaRPr kumimoji="1" lang="zh-CN" altLang="en-US"/>
          </a:p>
        </p:txBody>
      </p:sp>
      <p:sp>
        <p:nvSpPr>
          <p:cNvPr id="17" name="标题 1"/>
          <p:cNvSpPr txBox="1"/>
          <p:nvPr/>
        </p:nvSpPr>
        <p:spPr>
          <a:xfrm>
            <a:off x="3241602" y="1561392"/>
            <a:ext cx="159136" cy="343400"/>
          </a:xfrm>
          <a:prstGeom prst="chevron">
            <a:avLst/>
          </a:prstGeom>
          <a:solidFill>
            <a:schemeClr val="accent1"/>
          </a:solidFill>
          <a:ln w="12700" cap="sq">
            <a:noFill/>
            <a:miter/>
          </a:ln>
          <a:effectLst>
            <a:outerShdw blurRad="762000" dist="254000" dir="5400000" algn="ctr" rotWithShape="0">
              <a:srgbClr val="000000">
                <a:alpha val="20000"/>
              </a:srgbClr>
            </a:outerShdw>
          </a:effectLst>
        </p:spPr>
        <p:txBody>
          <a:bodyPr vert="horz" wrap="square" lIns="0" tIns="0" rIns="0" bIns="0" rtlCol="0" anchor="t"/>
          <a:lstStyle/>
          <a:p>
            <a:pPr algn="ctr"/>
            <a:endParaRPr kumimoji="1" lang="zh-CN" altLang="en-US"/>
          </a:p>
        </p:txBody>
      </p:sp>
      <p:sp>
        <p:nvSpPr>
          <p:cNvPr id="18" name="标题 1"/>
          <p:cNvSpPr txBox="1"/>
          <p:nvPr/>
        </p:nvSpPr>
        <p:spPr>
          <a:xfrm>
            <a:off x="3964964" y="1314274"/>
            <a:ext cx="6840000" cy="837637"/>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75000"/>
                    <a:lumOff val="25000"/>
                  </a:schemeClr>
                </a:solidFill>
                <a:latin typeface="Source Han Sans"/>
                <a:ea typeface="Source Han Sans"/>
                <a:cs typeface="Source Han Sans"/>
              </a:rPr>
              <a:t>可视化组件是指一种可以被用户直接使用和操作的软件组件，它通常是以图形化界面的形式出现，可以通过鼠标和键盘等输入设备来操作。可视化组件通常用于实现某种特定的功能或用途，并提供了一些可视化的控件和输入输出设备，使得用户可以直接通过这些组件来完成相关的操作。</a:t>
            </a:r>
            <a:endParaRPr kumimoji="1" lang="zh-CN" altLang="en-US"/>
          </a:p>
        </p:txBody>
      </p:sp>
      <p:sp>
        <p:nvSpPr>
          <p:cNvPr id="19" name="标题 1"/>
          <p:cNvSpPr txBox="1"/>
          <p:nvPr/>
        </p:nvSpPr>
        <p:spPr>
          <a:xfrm>
            <a:off x="1928888" y="1495394"/>
            <a:ext cx="524365" cy="47539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20"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3.3可视化组件</a:t>
            </a:r>
            <a:endParaRPr kumimoji="1" lang="zh-CN" altLang="en-US"/>
          </a:p>
        </p:txBody>
      </p:sp>
      <p:cxnSp>
        <p:nvCxnSpPr>
          <p:cNvPr id="21"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操作步骤</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04</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AB4822A9-CB47-5700-43F7-A5EE1BC1BA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006146" y="2021109"/>
            <a:ext cx="4860000" cy="3502998"/>
          </a:xfrm>
          <a:prstGeom prst="rect">
            <a:avLst/>
          </a:prstGeom>
          <a:solidFill>
            <a:schemeClr val="bg1"/>
          </a:solidFill>
          <a:ln w="12700" cap="sq">
            <a:solidFill>
              <a:schemeClr val="accent1"/>
            </a:solidFill>
            <a:miter/>
          </a:ln>
          <a:effectLst>
            <a:outerShdw blurRad="635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706120" y="1721082"/>
            <a:ext cx="600054" cy="600054"/>
          </a:xfrm>
          <a:prstGeom prst="rect">
            <a:avLst/>
          </a:prstGeom>
          <a:solidFill>
            <a:schemeClr val="accent1"/>
          </a:solidFill>
          <a:ln w="12700" cap="sq">
            <a:noFill/>
            <a:miter/>
          </a:ln>
          <a:effectLst/>
        </p:spPr>
        <p:txBody>
          <a:bodyPr vert="horz" wrap="square" lIns="91440" tIns="45720" rIns="91440" bIns="45720" rtlCol="0" anchor="ctr"/>
          <a:lstStyle/>
          <a:p>
            <a:pPr algn="ctr"/>
            <a:r>
              <a:rPr kumimoji="1" lang="en-US" altLang="zh-CN" sz="1800">
                <a:ln w="12700">
                  <a:noFill/>
                </a:ln>
                <a:solidFill>
                  <a:schemeClr val="bg1"/>
                </a:solidFill>
                <a:latin typeface="OPPOSans H"/>
                <a:ea typeface="OPPOSans H"/>
                <a:cs typeface="OPPOSans H"/>
              </a:rPr>
              <a:t>01</a:t>
            </a:r>
            <a:endParaRPr kumimoji="1" lang="zh-CN" altLang="en-US"/>
          </a:p>
        </p:txBody>
      </p:sp>
      <p:sp>
        <p:nvSpPr>
          <p:cNvPr id="7" name="标题 1"/>
          <p:cNvSpPr txBox="1"/>
          <p:nvPr/>
        </p:nvSpPr>
        <p:spPr>
          <a:xfrm>
            <a:off x="1402981" y="2141998"/>
            <a:ext cx="3570888" cy="1493866"/>
          </a:xfrm>
          <a:prstGeom prst="rect">
            <a:avLst/>
          </a:prstGeom>
          <a:noFill/>
          <a:ln>
            <a:noFill/>
          </a:ln>
        </p:spPr>
        <p:txBody>
          <a:bodyPr vert="horz" wrap="square" lIns="91440" tIns="45720" rIns="91440" bIns="45720" rtlCol="0" anchor="t"/>
          <a:lstStyle/>
          <a:p>
            <a:pPr algn="l">
              <a:lnSpc>
                <a:spcPct val="150000"/>
              </a:lnSpc>
            </a:pPr>
            <a:r>
              <a:rPr kumimoji="1" lang="zh-CN" altLang="en-US" sz="1400" dirty="0">
                <a:ln w="12700">
                  <a:noFill/>
                </a:ln>
                <a:solidFill>
                  <a:schemeClr val="tx1">
                    <a:lumMod val="75000"/>
                    <a:lumOff val="25000"/>
                  </a:schemeClr>
                </a:solidFill>
                <a:latin typeface="Source Han Sans"/>
                <a:ea typeface="Source Han Sans"/>
              </a:rPr>
              <a:t>一、了解</a:t>
            </a:r>
            <a:r>
              <a:rPr kumimoji="1" lang="en-US" altLang="zh-CN" sz="1400" dirty="0">
                <a:ln w="12700">
                  <a:noFill/>
                </a:ln>
                <a:solidFill>
                  <a:schemeClr val="tx1">
                    <a:lumMod val="75000"/>
                    <a:lumOff val="25000"/>
                  </a:schemeClr>
                </a:solidFill>
                <a:latin typeface="Source Han Sans"/>
                <a:ea typeface="Source Han Sans"/>
              </a:rPr>
              <a:t>Tableau</a:t>
            </a:r>
            <a:r>
              <a:rPr kumimoji="1" lang="zh-CN" altLang="en-US" sz="1400" dirty="0">
                <a:ln w="12700">
                  <a:noFill/>
                </a:ln>
                <a:solidFill>
                  <a:schemeClr val="tx1">
                    <a:lumMod val="75000"/>
                    <a:lumOff val="25000"/>
                  </a:schemeClr>
                </a:solidFill>
                <a:latin typeface="Source Han Sans"/>
                <a:ea typeface="Source Han Sans"/>
              </a:rPr>
              <a:t>的数据连接</a:t>
            </a:r>
          </a:p>
          <a:p>
            <a:pPr algn="l">
              <a:lnSpc>
                <a:spcPct val="150000"/>
              </a:lnSpc>
            </a:pPr>
            <a:r>
              <a:rPr kumimoji="1" lang="zh-CN" altLang="en-US" sz="1400" dirty="0">
                <a:ln w="12700">
                  <a:noFill/>
                </a:ln>
                <a:solidFill>
                  <a:schemeClr val="tx1">
                    <a:lumMod val="75000"/>
                    <a:lumOff val="25000"/>
                  </a:schemeClr>
                </a:solidFill>
                <a:latin typeface="Source Han Sans"/>
                <a:ea typeface="Source Han Sans"/>
              </a:rPr>
              <a:t>连接到存储在服务器：</a:t>
            </a:r>
            <a:endParaRPr kumimoji="1" lang="en-US" altLang="zh-CN" sz="1400" dirty="0">
              <a:ln w="12700">
                <a:noFill/>
              </a:ln>
              <a:solidFill>
                <a:schemeClr val="tx1">
                  <a:lumMod val="75000"/>
                  <a:lumOff val="25000"/>
                </a:schemeClr>
              </a:solidFill>
              <a:latin typeface="Source Han Sans"/>
              <a:ea typeface="Source Han Sans"/>
            </a:endParaRPr>
          </a:p>
          <a:p>
            <a:pPr>
              <a:lnSpc>
                <a:spcPct val="150000"/>
              </a:lnSpc>
            </a:pPr>
            <a:r>
              <a:rPr kumimoji="1" lang="en-US" altLang="zh-CN" sz="1400" dirty="0">
                <a:ln w="12700">
                  <a:noFill/>
                </a:ln>
                <a:solidFill>
                  <a:schemeClr val="tx1">
                    <a:lumMod val="75000"/>
                    <a:lumOff val="25000"/>
                  </a:schemeClr>
                </a:solidFill>
                <a:latin typeface="Source Han Sans"/>
                <a:ea typeface="Source Han Sans"/>
                <a:cs typeface="Source Han Sans"/>
              </a:rPr>
              <a:t>1、打开Tableau，在左侧连接中，“到服务器”下点击“更多”，查看Tableau支持的数据源类型。
2、选择需要连接的数据源类型，如MySQL或Oracle。
3、在弹出的对话框填写MySQL服务器的地址、端口、用户名和密码，均正确无误后即可进入数据源页面</a:t>
            </a:r>
            <a:endParaRPr kumimoji="1" lang="zh-CN" altLang="en-US" sz="1400" dirty="0"/>
          </a:p>
        </p:txBody>
      </p:sp>
      <p:sp>
        <p:nvSpPr>
          <p:cNvPr id="10" name="标题 1"/>
          <p:cNvSpPr txBox="1"/>
          <p:nvPr/>
        </p:nvSpPr>
        <p:spPr>
          <a:xfrm>
            <a:off x="5150007" y="3635864"/>
            <a:ext cx="540000" cy="540000"/>
          </a:xfrm>
          <a:prstGeom prst="ellipse">
            <a:avLst/>
          </a:prstGeom>
          <a:solidFill>
            <a:schemeClr val="accent1"/>
          </a:solidFill>
          <a:ln w="12700" cap="sq">
            <a:noFill/>
            <a:miter/>
          </a:ln>
          <a:effectLst>
            <a:outerShdw blurRad="63500" sx="102000" sy="1020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11" name="标题 1"/>
          <p:cNvSpPr txBox="1"/>
          <p:nvPr/>
        </p:nvSpPr>
        <p:spPr>
          <a:xfrm>
            <a:off x="5298835" y="3779864"/>
            <a:ext cx="242345" cy="252000"/>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4"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操作步骤</a:t>
            </a:r>
            <a:endParaRPr kumimoji="1" lang="zh-CN" altLang="en-US"/>
          </a:p>
        </p:txBody>
      </p:sp>
      <p:cxnSp>
        <p:nvCxnSpPr>
          <p:cNvPr id="15" name="标题 1"/>
          <p:cNvCxnSpPr/>
          <p:nvPr/>
        </p:nvCxnSpPr>
        <p:spPr>
          <a:xfrm>
            <a:off x="0" y="958850"/>
            <a:ext cx="12122150" cy="0"/>
          </a:xfrm>
          <a:prstGeom prst="line">
            <a:avLst/>
          </a:prstGeom>
          <a:noFill/>
          <a:ln w="28575" cap="sq">
            <a:solidFill>
              <a:schemeClr val="accent1"/>
            </a:solidFill>
            <a:miter/>
          </a:ln>
        </p:spPr>
      </p:cxnSp>
      <p:pic>
        <p:nvPicPr>
          <p:cNvPr id="17" name="图片 16">
            <a:extLst>
              <a:ext uri="{FF2B5EF4-FFF2-40B4-BE49-F238E27FC236}">
                <a16:creationId xmlns:a16="http://schemas.microsoft.com/office/drawing/2014/main" id="{0A019352-1A0A-8849-712B-2D8AEDFC5E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9241" y="2021109"/>
            <a:ext cx="5296639" cy="34009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485900"/>
            <a:ext cx="3488412" cy="4648200"/>
          </a:xfrm>
          <a:prstGeom prst="round2SameRect">
            <a:avLst>
              <a:gd name="adj1" fmla="val 50000"/>
              <a:gd name="adj2" fmla="val 0"/>
            </a:avLst>
          </a:prstGeom>
          <a:solidFill>
            <a:schemeClr val="bg1"/>
          </a:solidFill>
          <a:ln w="12700" cap="sq">
            <a:solidFill>
              <a:schemeClr val="accent2"/>
            </a:solid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821194" y="1621592"/>
            <a:ext cx="3166824" cy="1586428"/>
          </a:xfrm>
          <a:prstGeom prst="rect">
            <a:avLst/>
          </a:prstGeom>
        </p:spPr>
      </p:pic>
      <p:sp>
        <p:nvSpPr>
          <p:cNvPr id="6" name="标题 1"/>
          <p:cNvSpPr txBox="1"/>
          <p:nvPr/>
        </p:nvSpPr>
        <p:spPr>
          <a:xfrm>
            <a:off x="801446" y="3368150"/>
            <a:ext cx="3206322" cy="2583070"/>
          </a:xfrm>
          <a:prstGeom prst="rect">
            <a:avLst/>
          </a:prstGeom>
          <a:noFill/>
          <a:ln>
            <a:noFill/>
          </a:ln>
        </p:spPr>
        <p:txBody>
          <a:bodyPr vert="horz" wrap="square" lIns="0" tIns="0" rIns="0" bIns="0" rtlCol="0" anchor="t"/>
          <a:lstStyle/>
          <a:p>
            <a:pPr>
              <a:lnSpc>
                <a:spcPct val="200000"/>
              </a:lnSpc>
            </a:pPr>
            <a:r>
              <a:rPr kumimoji="1" lang="en-US" altLang="zh-CN" sz="1400" dirty="0">
                <a:ln w="12700">
                  <a:noFill/>
                </a:ln>
                <a:solidFill>
                  <a:schemeClr val="tx1">
                    <a:lumMod val="85000"/>
                    <a:lumOff val="15000"/>
                  </a:schemeClr>
                </a:solidFill>
                <a:latin typeface="Source Han Sans"/>
                <a:ea typeface="Source Han Sans"/>
              </a:rPr>
              <a:t>1、打开tableau，在左侧连接窗口点击文件类型，如excle、PDF、json等；</a:t>
            </a:r>
          </a:p>
          <a:p>
            <a:pPr>
              <a:lnSpc>
                <a:spcPct val="200000"/>
              </a:lnSpc>
            </a:pPr>
            <a:r>
              <a:rPr kumimoji="1" lang="en-US" altLang="zh-CN" sz="1400" dirty="0">
                <a:ln w="12700">
                  <a:noFill/>
                </a:ln>
                <a:solidFill>
                  <a:schemeClr val="tx1">
                    <a:lumMod val="85000"/>
                    <a:lumOff val="15000"/>
                  </a:schemeClr>
                </a:solidFill>
                <a:latin typeface="Source Han Sans"/>
                <a:ea typeface="Source Han Sans"/>
              </a:rPr>
              <a:t>2、在文件对话框找到准备导入的数据集</a:t>
            </a:r>
            <a:endParaRPr kumimoji="1" lang="zh-CN" altLang="en-US" sz="1400" dirty="0">
              <a:ln w="12700">
                <a:noFill/>
              </a:ln>
              <a:solidFill>
                <a:schemeClr val="tx1">
                  <a:lumMod val="85000"/>
                  <a:lumOff val="15000"/>
                </a:schemeClr>
              </a:solidFill>
              <a:latin typeface="Source Han Sans"/>
              <a:ea typeface="Source Han Sans"/>
            </a:endParaRPr>
          </a:p>
          <a:p>
            <a:pPr algn="ctr"/>
            <a:endParaRPr kumimoji="1" lang="zh-CN" altLang="en-US" dirty="0"/>
          </a:p>
        </p:txBody>
      </p:sp>
      <p:sp>
        <p:nvSpPr>
          <p:cNvPr id="7" name="标题 1"/>
          <p:cNvSpPr txBox="1"/>
          <p:nvPr/>
        </p:nvSpPr>
        <p:spPr>
          <a:xfrm>
            <a:off x="1307326" y="1485900"/>
            <a:ext cx="670560" cy="670560"/>
          </a:xfrm>
          <a:prstGeom prst="flowChartConnector">
            <a:avLst/>
          </a:prstGeom>
          <a:solidFill>
            <a:schemeClr val="bg1"/>
          </a:solidFill>
          <a:ln w="12700" cap="sq">
            <a:solidFill>
              <a:schemeClr val="accent2"/>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326376" y="1555469"/>
            <a:ext cx="632460" cy="527331"/>
          </a:xfrm>
          <a:prstGeom prst="rect">
            <a:avLst/>
          </a:prstGeom>
          <a:noFill/>
          <a:ln w="12700" cap="sq">
            <a:noFill/>
            <a:miter/>
          </a:ln>
        </p:spPr>
        <p:txBody>
          <a:bodyPr vert="horz" wrap="square" lIns="0" tIns="0" rIns="0" bIns="0" rtlCol="0" anchor="ctr"/>
          <a:lstStyle/>
          <a:p>
            <a:pPr algn="ctr"/>
            <a:r>
              <a:rPr kumimoji="1" lang="en-US" altLang="zh-CN" sz="2800">
                <a:ln w="12700">
                  <a:noFill/>
                </a:ln>
                <a:solidFill>
                  <a:schemeClr val="accent2"/>
                </a:solidFill>
                <a:latin typeface="Source Han Sans"/>
                <a:ea typeface="Source Han Sans"/>
                <a:cs typeface="Source Han Sans"/>
              </a:rPr>
              <a:t>01</a:t>
            </a:r>
            <a:endParaRPr kumimoji="1" lang="zh-CN" altLang="en-US"/>
          </a:p>
        </p:txBody>
      </p:sp>
      <p:sp>
        <p:nvSpPr>
          <p:cNvPr id="9" name="标题 1"/>
          <p:cNvSpPr txBox="1"/>
          <p:nvPr/>
        </p:nvSpPr>
        <p:spPr>
          <a:xfrm>
            <a:off x="4345444" y="1485900"/>
            <a:ext cx="3488412" cy="4648200"/>
          </a:xfrm>
          <a:prstGeom prst="round2SameRect">
            <a:avLst>
              <a:gd name="adj1" fmla="val 50000"/>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486490" y="3368150"/>
            <a:ext cx="3206322" cy="2583070"/>
          </a:xfrm>
          <a:prstGeom prst="rect">
            <a:avLst/>
          </a:prstGeom>
          <a:noFill/>
          <a:ln>
            <a:noFill/>
          </a:ln>
        </p:spPr>
        <p:txBody>
          <a:bodyPr vert="horz" wrap="square" lIns="0" tIns="0" rIns="0" bIns="0" rtlCol="0" anchor="t"/>
          <a:lstStyle/>
          <a:p>
            <a:pPr algn="ctr"/>
            <a:endParaRPr kumimoji="1" lang="zh-CN" altLang="en-US" dirty="0"/>
          </a:p>
        </p:txBody>
      </p:sp>
      <p:pic>
        <p:nvPicPr>
          <p:cNvPr id="11" name="图片 10"/>
          <p:cNvPicPr>
            <a:picLocks noChangeAspect="1"/>
          </p:cNvPicPr>
          <p:nvPr/>
        </p:nvPicPr>
        <p:blipFill>
          <a:blip r:embed="rId4">
            <a:alphaModFix/>
          </a:blip>
          <a:srcRect/>
          <a:stretch>
            <a:fillRect/>
          </a:stretch>
        </p:blipFill>
        <p:spPr>
          <a:xfrm>
            <a:off x="4506238" y="1621592"/>
            <a:ext cx="3166824" cy="1586428"/>
          </a:xfrm>
          <a:prstGeom prst="rect">
            <a:avLst/>
          </a:prstGeom>
        </p:spPr>
      </p:pic>
      <p:sp>
        <p:nvSpPr>
          <p:cNvPr id="12" name="标题 1"/>
          <p:cNvSpPr txBox="1"/>
          <p:nvPr/>
        </p:nvSpPr>
        <p:spPr>
          <a:xfrm>
            <a:off x="4992370" y="1485900"/>
            <a:ext cx="670560" cy="670560"/>
          </a:xfrm>
          <a:prstGeom prst="flowChartConnector">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5011420" y="1555469"/>
            <a:ext cx="632460" cy="527331"/>
          </a:xfrm>
          <a:prstGeom prst="rect">
            <a:avLst/>
          </a:prstGeom>
          <a:noFill/>
          <a:ln w="12700" cap="sq">
            <a:noFill/>
            <a:miter/>
          </a:ln>
        </p:spPr>
        <p:txBody>
          <a:bodyPr vert="horz" wrap="square" lIns="0" tIns="0" rIns="0" bIns="0" rtlCol="0" anchor="ctr"/>
          <a:lstStyle/>
          <a:p>
            <a:pPr algn="ctr"/>
            <a:r>
              <a:rPr kumimoji="1" lang="en-US" altLang="zh-CN" sz="2800">
                <a:ln w="12700">
                  <a:noFill/>
                </a:ln>
                <a:solidFill>
                  <a:schemeClr val="accent1"/>
                </a:solidFill>
                <a:latin typeface="Source Han Sans"/>
                <a:ea typeface="Source Han Sans"/>
                <a:cs typeface="Source Han Sans"/>
              </a:rPr>
              <a:t>02</a:t>
            </a:r>
            <a:endParaRPr kumimoji="1" lang="zh-CN" altLang="en-US"/>
          </a:p>
        </p:txBody>
      </p:sp>
      <p:sp>
        <p:nvSpPr>
          <p:cNvPr id="16" name="标题 1"/>
          <p:cNvSpPr txBox="1"/>
          <p:nvPr/>
        </p:nvSpPr>
        <p:spPr>
          <a:xfrm>
            <a:off x="4289858" y="3514530"/>
            <a:ext cx="3206322" cy="2583070"/>
          </a:xfrm>
          <a:prstGeom prst="rect">
            <a:avLst/>
          </a:prstGeom>
          <a:noFill/>
          <a:ln>
            <a:noFill/>
          </a:ln>
        </p:spPr>
        <p:txBody>
          <a:bodyPr vert="horz" wrap="square" lIns="0" tIns="0" rIns="0" bIns="0" rtlCol="0" anchor="t"/>
          <a:lstStyle/>
          <a:p>
            <a:pPr algn="ctr"/>
            <a:r>
              <a:rPr kumimoji="1" lang="en-US" altLang="zh-CN" sz="1400" dirty="0" err="1">
                <a:ln w="12700">
                  <a:noFill/>
                </a:ln>
                <a:solidFill>
                  <a:schemeClr val="tx1">
                    <a:lumMod val="85000"/>
                    <a:lumOff val="15000"/>
                  </a:schemeClr>
                </a:solidFill>
                <a:latin typeface="Source Han Sans"/>
                <a:ea typeface="Source Han Sans"/>
                <a:cs typeface="Source Han Sans"/>
              </a:rPr>
              <a:t>Tableau附带数据集</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19"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连接到存储在文件：</a:t>
            </a:r>
            <a:endParaRPr kumimoji="1" lang="zh-CN" altLang="en-US"/>
          </a:p>
        </p:txBody>
      </p:sp>
      <p:cxnSp>
        <p:nvCxnSpPr>
          <p:cNvPr id="20" name="标题 1"/>
          <p:cNvCxnSpPr/>
          <p:nvPr/>
        </p:nvCxnSpPr>
        <p:spPr>
          <a:xfrm>
            <a:off x="0" y="958850"/>
            <a:ext cx="12122150" cy="0"/>
          </a:xfrm>
          <a:prstGeom prst="line">
            <a:avLst/>
          </a:prstGeom>
          <a:noFill/>
          <a:ln w="28575" cap="sq">
            <a:solidFill>
              <a:schemeClr val="accent1"/>
            </a:solidFill>
            <a:miter/>
          </a:ln>
        </p:spPr>
      </p:cxnSp>
      <p:pic>
        <p:nvPicPr>
          <p:cNvPr id="22" name="图片 21">
            <a:extLst>
              <a:ext uri="{FF2B5EF4-FFF2-40B4-BE49-F238E27FC236}">
                <a16:creationId xmlns:a16="http://schemas.microsoft.com/office/drawing/2014/main" id="{58107663-CD09-BD39-501D-C1E3963AF6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1782" y="2587151"/>
            <a:ext cx="4703716" cy="302019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77290" y="2001520"/>
            <a:ext cx="3759200" cy="3759200"/>
          </a:xfrm>
          <a:prstGeom prst="ellipse">
            <a:avLst/>
          </a:prstGeom>
          <a:gradFill>
            <a:gsLst>
              <a:gs pos="0">
                <a:schemeClr val="accent1">
                  <a:lumMod val="20000"/>
                  <a:lumOff val="80000"/>
                </a:schemeClr>
              </a:gs>
              <a:gs pos="81000">
                <a:schemeClr val="accent1">
                  <a:lumMod val="20000"/>
                  <a:lumOff val="80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177290" y="2499360"/>
            <a:ext cx="2763520" cy="2763520"/>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177290" y="2631440"/>
            <a:ext cx="2499360" cy="2499360"/>
          </a:xfrm>
          <a:prstGeom prst="ellipse">
            <a:avLst/>
          </a:prstGeom>
          <a:gradFill>
            <a:gsLst>
              <a:gs pos="0">
                <a:schemeClr val="accent1">
                  <a:lumMod val="60000"/>
                  <a:lumOff val="40000"/>
                </a:schemeClr>
              </a:gs>
              <a:gs pos="100000">
                <a:schemeClr val="accent1"/>
              </a:gs>
            </a:gsLst>
            <a:lin ang="2700000" scaled="0"/>
          </a:gradFill>
          <a:ln w="12700" cap="sq">
            <a:noFill/>
            <a:miter/>
          </a:ln>
          <a:effectLst>
            <a:outerShdw blurRad="50800" dist="38100" dir="5400000" algn="t" rotWithShape="0">
              <a:schemeClr val="accent1">
                <a:lumMod val="50000"/>
                <a:alpha val="25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389718" y="2843868"/>
            <a:ext cx="2074504" cy="2074504"/>
          </a:xfrm>
          <a:prstGeom prst="ellipse">
            <a:avLst/>
          </a:prstGeom>
          <a:noFill/>
          <a:ln w="12700" cap="sq">
            <a:gradFill>
              <a:gsLst>
                <a:gs pos="0">
                  <a:schemeClr val="accent1">
                    <a:lumMod val="5000"/>
                    <a:lumOff val="95000"/>
                  </a:schemeClr>
                </a:gs>
                <a:gs pos="93000">
                  <a:schemeClr val="bg1">
                    <a:alpha val="0"/>
                  </a:schemeClr>
                </a:gs>
              </a:gsLst>
              <a:lin ang="0" scaled="0"/>
            </a:gradFill>
            <a:miter/>
          </a:ln>
          <a:effectLst/>
        </p:spPr>
        <p:txBody>
          <a:bodyPr vert="horz" wrap="square" lIns="91440" tIns="45720" rIns="91440" bIns="45720" rtlCol="0" anchor="ctr"/>
          <a:lstStyle/>
          <a:p>
            <a:pPr algn="ctr"/>
            <a:endParaRPr kumimoji="1" lang="zh-CN" altLang="en-US"/>
          </a:p>
        </p:txBody>
      </p:sp>
      <p:pic>
        <p:nvPicPr>
          <p:cNvPr id="8" name="图片 7"/>
          <p:cNvPicPr>
            <a:picLocks noChangeAspect="1"/>
          </p:cNvPicPr>
          <p:nvPr/>
        </p:nvPicPr>
        <p:blipFill>
          <a:blip r:embed="rId3">
            <a:alphaModFix/>
          </a:blip>
          <a:srcRect/>
          <a:stretch>
            <a:fillRect/>
          </a:stretch>
        </p:blipFill>
        <p:spPr>
          <a:xfrm>
            <a:off x="1891360" y="3430529"/>
            <a:ext cx="1071220" cy="901182"/>
          </a:xfrm>
          <a:prstGeom prst="rect">
            <a:avLst/>
          </a:prstGeom>
          <a:noFill/>
          <a:ln>
            <a:noFill/>
          </a:ln>
        </p:spPr>
      </p:pic>
      <p:sp>
        <p:nvSpPr>
          <p:cNvPr id="9" name="标题 1"/>
          <p:cNvSpPr txBox="1"/>
          <p:nvPr/>
        </p:nvSpPr>
        <p:spPr>
          <a:xfrm>
            <a:off x="2986480" y="3597412"/>
            <a:ext cx="1185819" cy="548640"/>
          </a:xfrm>
          <a:prstGeom prst="roundRect">
            <a:avLst>
              <a:gd name="adj" fmla="val 50000"/>
            </a:avLst>
          </a:prstGeom>
          <a:gradFill>
            <a:gsLst>
              <a:gs pos="0">
                <a:schemeClr val="bg1"/>
              </a:gs>
              <a:gs pos="100000">
                <a:schemeClr val="accent1">
                  <a:lumMod val="20000"/>
                  <a:lumOff val="80000"/>
                </a:schemeClr>
              </a:gs>
            </a:gsLst>
            <a:lin ang="2700000" scaled="0"/>
          </a:gradFill>
          <a:ln w="12700" cap="sq">
            <a:noFill/>
            <a:miter/>
          </a:ln>
          <a:effectLst>
            <a:outerShdw blurRad="63500" sx="102000" sy="102000" algn="ctr" rotWithShape="0">
              <a:schemeClr val="accent1">
                <a:lumMod val="50000"/>
                <a:alpha val="25000"/>
              </a:schemeClr>
            </a:outerShdw>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4324641" y="691311"/>
            <a:ext cx="6690069" cy="3117622"/>
          </a:xfrm>
          <a:prstGeom prst="rect">
            <a:avLst/>
          </a:prstGeom>
          <a:noFill/>
          <a:ln>
            <a:noFill/>
          </a:ln>
        </p:spPr>
        <p:txBody>
          <a:bodyPr vert="horz" wrap="square" lIns="91440" tIns="45720" rIns="91440" bIns="45720" rtlCol="0" anchor="ctr"/>
          <a:lstStyle/>
          <a:p>
            <a:pPr algn="l"/>
            <a:r>
              <a:rPr kumimoji="1" lang="en-US" altLang="zh-CN" sz="1400" dirty="0" err="1">
                <a:ln w="12700">
                  <a:noFill/>
                </a:ln>
                <a:solidFill>
                  <a:srgbClr val="595959">
                    <a:alpha val="100000"/>
                  </a:srgbClr>
                </a:solidFill>
                <a:latin typeface="Source Han Sans"/>
                <a:ea typeface="Source Han Sans"/>
                <a:cs typeface="Source Han Sans"/>
              </a:rPr>
              <a:t>在左侧数据栏，拖动“国家</a:t>
            </a:r>
            <a:r>
              <a:rPr kumimoji="1" lang="en-US" altLang="zh-CN" sz="1400" dirty="0">
                <a:ln w="12700">
                  <a:noFill/>
                </a:ln>
                <a:solidFill>
                  <a:srgbClr val="595959">
                    <a:alpha val="100000"/>
                  </a:srgbClr>
                </a:solidFill>
                <a:latin typeface="Source Han Sans"/>
                <a:ea typeface="Source Han Sans"/>
                <a:cs typeface="Source Han Sans"/>
              </a:rPr>
              <a:t>/</a:t>
            </a:r>
            <a:r>
              <a:rPr kumimoji="1" lang="en-US" altLang="zh-CN" sz="1400" dirty="0" err="1">
                <a:ln w="12700">
                  <a:noFill/>
                </a:ln>
                <a:solidFill>
                  <a:srgbClr val="595959">
                    <a:alpha val="100000"/>
                  </a:srgbClr>
                </a:solidFill>
                <a:latin typeface="Source Han Sans"/>
                <a:ea typeface="Source Han Sans"/>
                <a:cs typeface="Source Han Sans"/>
              </a:rPr>
              <a:t>地区”到字段列当中，拖动“人均医疗费用”到字段行中，如图所示</a:t>
            </a:r>
            <a:r>
              <a:rPr kumimoji="1" lang="en-US" altLang="zh-CN" sz="1400" dirty="0">
                <a:ln w="12700">
                  <a:noFill/>
                </a:ln>
                <a:solidFill>
                  <a:srgbClr val="595959">
                    <a:alpha val="100000"/>
                  </a:srgbClr>
                </a:solidFill>
                <a:latin typeface="Source Han Sans"/>
                <a:ea typeface="Source Han Sans"/>
                <a:cs typeface="Source Han Sans"/>
              </a:rPr>
              <a:t>。</a:t>
            </a:r>
            <a:endParaRPr kumimoji="1" lang="zh-CN" altLang="en-US" dirty="0"/>
          </a:p>
        </p:txBody>
      </p:sp>
      <p:sp>
        <p:nvSpPr>
          <p:cNvPr id="11" name="标题 1"/>
          <p:cNvSpPr txBox="1"/>
          <p:nvPr/>
        </p:nvSpPr>
        <p:spPr>
          <a:xfrm rot="5400000">
            <a:off x="3894170" y="3818393"/>
            <a:ext cx="137160" cy="118241"/>
          </a:xfrm>
          <a:prstGeom prst="triangl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二、绘制图形</a:t>
            </a:r>
            <a:endParaRPr kumimoji="1" lang="zh-CN" altLang="en-US"/>
          </a:p>
        </p:txBody>
      </p:sp>
      <p:cxnSp>
        <p:nvCxnSpPr>
          <p:cNvPr id="13" name="标题 1"/>
          <p:cNvCxnSpPr/>
          <p:nvPr/>
        </p:nvCxnSpPr>
        <p:spPr>
          <a:xfrm>
            <a:off x="0" y="958850"/>
            <a:ext cx="12122150" cy="0"/>
          </a:xfrm>
          <a:prstGeom prst="line">
            <a:avLst/>
          </a:prstGeom>
          <a:noFill/>
          <a:ln w="28575" cap="sq">
            <a:solidFill>
              <a:schemeClr val="accent1"/>
            </a:solidFill>
            <a:miter/>
          </a:ln>
        </p:spPr>
      </p:cxnSp>
      <p:pic>
        <p:nvPicPr>
          <p:cNvPr id="15" name="图片 14">
            <a:extLst>
              <a:ext uri="{FF2B5EF4-FFF2-40B4-BE49-F238E27FC236}">
                <a16:creationId xmlns:a16="http://schemas.microsoft.com/office/drawing/2014/main" id="{A0530C54-E1F0-515A-C12E-C1ABBA611F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5521" y="2753104"/>
            <a:ext cx="5296639" cy="3277057"/>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79374" y="1315453"/>
            <a:ext cx="5159209" cy="5159209"/>
          </a:xfrm>
          <a:prstGeom prst="ellipse">
            <a:avLst/>
          </a:prstGeom>
          <a:solidFill>
            <a:schemeClr val="accent1">
              <a:lumMod val="20000"/>
              <a:lumOff val="80000"/>
              <a:alpha val="2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263705" y="2380733"/>
            <a:ext cx="2826446" cy="2826446"/>
          </a:xfrm>
          <a:prstGeom prst="ellipse">
            <a:avLst/>
          </a:prstGeom>
          <a:solidFill>
            <a:schemeClr val="accent1">
              <a:lumMod val="20000"/>
              <a:lumOff val="80000"/>
              <a:alpha val="7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733295" y="2850323"/>
            <a:ext cx="1887266" cy="1887266"/>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3419046" y="3527571"/>
            <a:ext cx="497991" cy="451485"/>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endParaRPr kumimoji="1" lang="zh-CN" altLang="en-US"/>
          </a:p>
        </p:txBody>
      </p:sp>
      <p:sp>
        <p:nvSpPr>
          <p:cNvPr id="9" name="标题 1"/>
          <p:cNvSpPr txBox="1"/>
          <p:nvPr/>
        </p:nvSpPr>
        <p:spPr>
          <a:xfrm flipH="1" flipV="1">
            <a:off x="5550668" y="958850"/>
            <a:ext cx="5461958" cy="1996819"/>
          </a:xfrm>
          <a:custGeom>
            <a:avLst/>
            <a:gdLst>
              <a:gd name="connsiteX0" fmla="*/ 105941 w 2743200"/>
              <a:gd name="connsiteY0" fmla="*/ 1325461 h 1325461"/>
              <a:gd name="connsiteX1" fmla="*/ 2637259 w 2743200"/>
              <a:gd name="connsiteY1" fmla="*/ 1325461 h 1325461"/>
              <a:gd name="connsiteX2" fmla="*/ 2743200 w 2743200"/>
              <a:gd name="connsiteY2" fmla="*/ 1219520 h 1325461"/>
              <a:gd name="connsiteX3" fmla="*/ 2743200 w 2743200"/>
              <a:gd name="connsiteY3" fmla="*/ 260524 h 1325461"/>
              <a:gd name="connsiteX4" fmla="*/ 2741746 w 2743200"/>
              <a:gd name="connsiteY4" fmla="*/ 253322 h 1325461"/>
              <a:gd name="connsiteX5" fmla="*/ 2741746 w 2743200"/>
              <a:gd name="connsiteY5" fmla="*/ 3502 h 1325461"/>
              <a:gd name="connsiteX6" fmla="*/ 2738829 w 2743200"/>
              <a:gd name="connsiteY6" fmla="*/ 0 h 1325461"/>
              <a:gd name="connsiteX7" fmla="*/ 2610055 w 2743200"/>
              <a:gd name="connsiteY7" fmla="*/ 154583 h 1325461"/>
              <a:gd name="connsiteX8" fmla="*/ 105941 w 2743200"/>
              <a:gd name="connsiteY8" fmla="*/ 154583 h 1325461"/>
              <a:gd name="connsiteX9" fmla="*/ 0 w 2743200"/>
              <a:gd name="connsiteY9" fmla="*/ 260524 h 1325461"/>
              <a:gd name="connsiteX10" fmla="*/ 0 w 2743200"/>
              <a:gd name="connsiteY10" fmla="*/ 1219520 h 1325461"/>
              <a:gd name="connsiteX11" fmla="*/ 105941 w 2743200"/>
              <a:gd name="connsiteY11" fmla="*/ 1325461 h 1325461"/>
            </a:gdLst>
            <a:ahLst/>
            <a:cxnLst/>
            <a:rect l="l" t="t" r="r" b="b"/>
            <a:pathLst>
              <a:path w="2743200" h="1325461">
                <a:moveTo>
                  <a:pt x="105941" y="1325461"/>
                </a:moveTo>
                <a:lnTo>
                  <a:pt x="2637259" y="1325461"/>
                </a:lnTo>
                <a:cubicBezTo>
                  <a:pt x="2695769" y="1325461"/>
                  <a:pt x="2743200" y="1278030"/>
                  <a:pt x="2743200" y="1219520"/>
                </a:cubicBezTo>
                <a:lnTo>
                  <a:pt x="2743200" y="260524"/>
                </a:lnTo>
                <a:lnTo>
                  <a:pt x="2741746" y="253322"/>
                </a:lnTo>
                <a:lnTo>
                  <a:pt x="2741746" y="3502"/>
                </a:lnTo>
                <a:lnTo>
                  <a:pt x="2738829" y="0"/>
                </a:lnTo>
                <a:lnTo>
                  <a:pt x="2610055" y="154583"/>
                </a:lnTo>
                <a:lnTo>
                  <a:pt x="105941" y="154583"/>
                </a:lnTo>
                <a:cubicBezTo>
                  <a:pt x="47431" y="154583"/>
                  <a:pt x="0" y="202014"/>
                  <a:pt x="0" y="260524"/>
                </a:cubicBezTo>
                <a:lnTo>
                  <a:pt x="0" y="1219520"/>
                </a:lnTo>
                <a:cubicBezTo>
                  <a:pt x="0" y="1278030"/>
                  <a:pt x="47431" y="1325461"/>
                  <a:pt x="105941" y="1325461"/>
                </a:cubicBezTo>
                <a:close/>
              </a:path>
            </a:pathLst>
          </a:custGeom>
          <a:solidFill>
            <a:schemeClr val="bg1"/>
          </a:solidFill>
          <a:ln w="12700" cap="sq">
            <a:solidFill>
              <a:schemeClr val="accent2"/>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5626526" y="1520340"/>
            <a:ext cx="5279471" cy="1645453"/>
          </a:xfrm>
          <a:prstGeom prst="rect">
            <a:avLst/>
          </a:prstGeom>
          <a:noFill/>
          <a:ln>
            <a:noFill/>
          </a:ln>
        </p:spPr>
        <p:txBody>
          <a:bodyPr vert="horz" wrap="square" lIns="91440" tIns="45720" rIns="91440" bIns="4572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对字段行，更改度量方式，由总和更改为平均值，如图所示，点击“总和</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人均医疗费用</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下拉三角，鼠标移动到度量，选择平均值即可</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12"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二、绘制图形</a:t>
            </a:r>
            <a:endParaRPr kumimoji="1" lang="zh-CN" altLang="en-US"/>
          </a:p>
        </p:txBody>
      </p:sp>
      <p:cxnSp>
        <p:nvCxnSpPr>
          <p:cNvPr id="13" name="标题 1"/>
          <p:cNvCxnSpPr/>
          <p:nvPr/>
        </p:nvCxnSpPr>
        <p:spPr>
          <a:xfrm>
            <a:off x="0" y="958850"/>
            <a:ext cx="12122150" cy="0"/>
          </a:xfrm>
          <a:prstGeom prst="line">
            <a:avLst/>
          </a:prstGeom>
          <a:noFill/>
          <a:ln w="28575" cap="sq">
            <a:solidFill>
              <a:schemeClr val="accent1"/>
            </a:solidFill>
            <a:miter/>
          </a:ln>
        </p:spPr>
      </p:cxnSp>
      <p:pic>
        <p:nvPicPr>
          <p:cNvPr id="15" name="图片 14">
            <a:extLst>
              <a:ext uri="{FF2B5EF4-FFF2-40B4-BE49-F238E27FC236}">
                <a16:creationId xmlns:a16="http://schemas.microsoft.com/office/drawing/2014/main" id="{024F87BB-4683-DFBE-F898-A58492657F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885" y="2986009"/>
            <a:ext cx="5296639" cy="3238952"/>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30612" y="2059523"/>
            <a:ext cx="4661226" cy="389614"/>
          </a:xfrm>
          <a:prstGeom prst="rect">
            <a:avLst/>
          </a:prstGeom>
          <a:noFill/>
          <a:ln>
            <a:noFill/>
          </a:ln>
        </p:spPr>
        <p:txBody>
          <a:bodyPr vert="horz" wrap="square" lIns="0" tIns="0" rIns="0" bIns="0" rtlCol="0" anchor="t"/>
          <a:lstStyle/>
          <a:p>
            <a:pPr algn="l"/>
            <a:r>
              <a:rPr kumimoji="1" lang="en-US" altLang="zh-CN" sz="1800">
                <a:ln w="12700">
                  <a:noFill/>
                </a:ln>
                <a:solidFill>
                  <a:schemeClr val="tx1"/>
                </a:solidFill>
                <a:latin typeface="Source Han Sans"/>
                <a:ea typeface="Source Han Sans"/>
                <a:cs typeface="Source Han Sans"/>
              </a:rPr>
              <a:t>01</a:t>
            </a:r>
            <a:endParaRPr kumimoji="1" lang="zh-CN" altLang="en-US"/>
          </a:p>
        </p:txBody>
      </p:sp>
      <p:sp>
        <p:nvSpPr>
          <p:cNvPr id="5" name="标题 1"/>
          <p:cNvSpPr txBox="1"/>
          <p:nvPr/>
        </p:nvSpPr>
        <p:spPr>
          <a:xfrm>
            <a:off x="930612" y="2516735"/>
            <a:ext cx="5065375" cy="1135488"/>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通过观察人均医疗费用当中存在缺失值，需要过滤掉缺失值，点击“总和(人均医疗费用)”下拉三角，点击筛选器，点击特殊值，再点击非Null值(O)，最后确定，如图所示。</a:t>
            </a:r>
            <a:endParaRPr kumimoji="1" lang="zh-CN" altLang="en-US"/>
          </a:p>
        </p:txBody>
      </p:sp>
      <p:grpSp>
        <p:nvGrpSpPr>
          <p:cNvPr id="6" name="组合 5"/>
          <p:cNvGrpSpPr/>
          <p:nvPr/>
        </p:nvGrpSpPr>
        <p:grpSpPr>
          <a:xfrm>
            <a:off x="930612" y="1996815"/>
            <a:ext cx="385429" cy="88322"/>
            <a:chOff x="5840190" y="1817706"/>
            <a:chExt cx="385429" cy="88322"/>
          </a:xfrm>
        </p:grpSpPr>
        <p:sp>
          <p:nvSpPr>
            <p:cNvPr id="7" name="标题 1"/>
            <p:cNvSpPr txBox="1"/>
            <p:nvPr/>
          </p:nvSpPr>
          <p:spPr>
            <a:xfrm>
              <a:off x="6137297" y="1817706"/>
              <a:ext cx="88322" cy="88322"/>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5988744" y="1817706"/>
              <a:ext cx="88322" cy="88322"/>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5840190" y="1817706"/>
              <a:ext cx="88322" cy="88322"/>
            </a:xfrm>
            <a:prstGeom prst="ellipse">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grpSp>
      <p:sp>
        <p:nvSpPr>
          <p:cNvPr id="16" name="标题 1"/>
          <p:cNvSpPr txBox="1"/>
          <p:nvPr/>
        </p:nvSpPr>
        <p:spPr>
          <a:xfrm>
            <a:off x="930612" y="4033103"/>
            <a:ext cx="4661226" cy="389614"/>
          </a:xfrm>
          <a:prstGeom prst="rect">
            <a:avLst/>
          </a:prstGeom>
          <a:noFill/>
          <a:ln>
            <a:noFill/>
          </a:ln>
        </p:spPr>
        <p:txBody>
          <a:bodyPr vert="horz" wrap="square" lIns="0" tIns="0" rIns="0" bIns="0" rtlCol="0" anchor="t"/>
          <a:lstStyle/>
          <a:p>
            <a:pPr algn="l"/>
            <a:r>
              <a:rPr kumimoji="1" lang="en-US" altLang="zh-CN" sz="1800">
                <a:ln w="12700">
                  <a:noFill/>
                </a:ln>
                <a:solidFill>
                  <a:schemeClr val="tx1"/>
                </a:solidFill>
                <a:latin typeface="Source Han Sans"/>
                <a:ea typeface="Source Han Sans"/>
                <a:cs typeface="Source Han Sans"/>
              </a:rPr>
              <a:t>02</a:t>
            </a:r>
            <a:endParaRPr kumimoji="1" lang="zh-CN" altLang="en-US"/>
          </a:p>
        </p:txBody>
      </p:sp>
      <p:sp>
        <p:nvSpPr>
          <p:cNvPr id="17" name="标题 1"/>
          <p:cNvSpPr txBox="1"/>
          <p:nvPr/>
        </p:nvSpPr>
        <p:spPr>
          <a:xfrm>
            <a:off x="930612" y="4490316"/>
            <a:ext cx="5065375" cy="1135488"/>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拖动地区到筛选器，如图所示，点击全部，点击确定。</a:t>
            </a:r>
            <a:endParaRPr kumimoji="1" lang="zh-CN" altLang="en-US"/>
          </a:p>
        </p:txBody>
      </p:sp>
      <p:grpSp>
        <p:nvGrpSpPr>
          <p:cNvPr id="18" name="组合 17"/>
          <p:cNvGrpSpPr/>
          <p:nvPr/>
        </p:nvGrpSpPr>
        <p:grpSpPr>
          <a:xfrm>
            <a:off x="930612" y="3970395"/>
            <a:ext cx="385429" cy="88322"/>
            <a:chOff x="5840190" y="3791286"/>
            <a:chExt cx="385429" cy="88322"/>
          </a:xfrm>
        </p:grpSpPr>
        <p:sp>
          <p:nvSpPr>
            <p:cNvPr id="19" name="标题 1"/>
            <p:cNvSpPr txBox="1"/>
            <p:nvPr/>
          </p:nvSpPr>
          <p:spPr>
            <a:xfrm>
              <a:off x="6137297" y="3791286"/>
              <a:ext cx="88322" cy="88322"/>
            </a:xfrm>
            <a:prstGeom prst="ellipse">
              <a:avLst/>
            </a:prstGeom>
            <a:solidFill>
              <a:schemeClr val="accent2">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5988744" y="3791286"/>
              <a:ext cx="88322" cy="88322"/>
            </a:xfrm>
            <a:prstGeom prst="ellipse">
              <a:avLst/>
            </a:prstGeom>
            <a:solidFill>
              <a:schemeClr val="accent2">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5840190" y="3791286"/>
              <a:ext cx="88322" cy="88322"/>
            </a:xfrm>
            <a:prstGeom prst="ellipse">
              <a:avLst/>
            </a:prstGeom>
            <a:solidFill>
              <a:schemeClr val="accent2">
                <a:lumMod val="20000"/>
                <a:lumOff val="80000"/>
              </a:schemeClr>
            </a:solidFill>
            <a:ln w="12700" cap="sq">
              <a:noFill/>
              <a:miter/>
            </a:ln>
          </p:spPr>
          <p:txBody>
            <a:bodyPr vert="horz" wrap="square" lIns="91440" tIns="45720" rIns="91440" bIns="45720" rtlCol="0" anchor="ctr"/>
            <a:lstStyle/>
            <a:p>
              <a:pPr algn="ctr"/>
              <a:endParaRPr kumimoji="1" lang="zh-CN" altLang="en-US"/>
            </a:p>
          </p:txBody>
        </p:sp>
      </p:grpSp>
      <p:sp>
        <p:nvSpPr>
          <p:cNvPr id="22"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二、绘制图形</a:t>
            </a:r>
            <a:endParaRPr kumimoji="1" lang="zh-CN" altLang="en-US"/>
          </a:p>
        </p:txBody>
      </p:sp>
      <p:cxnSp>
        <p:nvCxnSpPr>
          <p:cNvPr id="23" name="标题 1"/>
          <p:cNvCxnSpPr/>
          <p:nvPr/>
        </p:nvCxnSpPr>
        <p:spPr>
          <a:xfrm>
            <a:off x="0" y="958850"/>
            <a:ext cx="12122150" cy="0"/>
          </a:xfrm>
          <a:prstGeom prst="line">
            <a:avLst/>
          </a:prstGeom>
          <a:noFill/>
          <a:ln w="28575" cap="sq">
            <a:solidFill>
              <a:schemeClr val="accent1"/>
            </a:solidFill>
            <a:miter/>
          </a:ln>
        </p:spPr>
      </p:cxnSp>
      <p:pic>
        <p:nvPicPr>
          <p:cNvPr id="25" name="图片 24">
            <a:extLst>
              <a:ext uri="{FF2B5EF4-FFF2-40B4-BE49-F238E27FC236}">
                <a16:creationId xmlns:a16="http://schemas.microsoft.com/office/drawing/2014/main" id="{43950F04-1E37-475C-F249-F728DF9483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3121" y="1076170"/>
            <a:ext cx="5296639" cy="3400900"/>
          </a:xfrm>
          <a:prstGeom prst="rect">
            <a:avLst/>
          </a:prstGeom>
        </p:spPr>
      </p:pic>
      <p:pic>
        <p:nvPicPr>
          <p:cNvPr id="27" name="图片 26">
            <a:extLst>
              <a:ext uri="{FF2B5EF4-FFF2-40B4-BE49-F238E27FC236}">
                <a16:creationId xmlns:a16="http://schemas.microsoft.com/office/drawing/2014/main" id="{D6F5B444-3A20-5E27-D576-34F947F94E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3121" y="3214044"/>
            <a:ext cx="5296639" cy="34009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7915654" y="0"/>
            <a:ext cx="4276346" cy="6858000"/>
          </a:xfrm>
          <a:prstGeom prst="rect">
            <a:avLst/>
          </a:prstGeom>
        </p:spPr>
      </p:pic>
      <p:sp>
        <p:nvSpPr>
          <p:cNvPr id="5" name="标题 1"/>
          <p:cNvSpPr txBox="1"/>
          <p:nvPr/>
        </p:nvSpPr>
        <p:spPr>
          <a:xfrm>
            <a:off x="4804635" y="1859280"/>
            <a:ext cx="3732376" cy="3439595"/>
          </a:xfrm>
          <a:prstGeom prst="rect">
            <a:avLst/>
          </a:prstGeom>
          <a:solidFill>
            <a:schemeClr val="bg1"/>
          </a:solidFill>
          <a:ln w="12700" cap="sq">
            <a:solidFill>
              <a:schemeClr val="accent1"/>
            </a:solidFill>
          </a:ln>
          <a:effectLst/>
        </p:spPr>
        <p:txBody>
          <a:bodyPr vert="horz" wrap="square" lIns="91440" tIns="45720" rIns="91440" bIns="45720" rtlCol="0" anchor="t"/>
          <a:lstStyle/>
          <a:p>
            <a:pPr algn="l"/>
            <a:endParaRPr kumimoji="1" lang="zh-CN" altLang="en-US"/>
          </a:p>
        </p:txBody>
      </p:sp>
      <p:sp>
        <p:nvSpPr>
          <p:cNvPr id="6" name="标题 1"/>
          <p:cNvSpPr txBox="1"/>
          <p:nvPr/>
        </p:nvSpPr>
        <p:spPr>
          <a:xfrm>
            <a:off x="660400" y="1859280"/>
            <a:ext cx="3732376" cy="3439595"/>
          </a:xfrm>
          <a:prstGeom prst="rect">
            <a:avLst/>
          </a:prstGeom>
          <a:solidFill>
            <a:schemeClr val="bg1"/>
          </a:solidFill>
          <a:ln w="12700" cap="sq">
            <a:solidFill>
              <a:schemeClr val="accent1"/>
            </a:solidFill>
          </a:ln>
          <a:effectLst/>
        </p:spPr>
        <p:txBody>
          <a:bodyPr vert="horz" wrap="square" lIns="91440" tIns="45720" rIns="91440" bIns="45720" rtlCol="0" anchor="t"/>
          <a:lstStyle/>
          <a:p>
            <a:pPr algn="l"/>
            <a:endParaRPr kumimoji="1" lang="zh-CN" altLang="en-US"/>
          </a:p>
        </p:txBody>
      </p:sp>
      <p:sp>
        <p:nvSpPr>
          <p:cNvPr id="7" name="标题 1"/>
          <p:cNvSpPr txBox="1"/>
          <p:nvPr/>
        </p:nvSpPr>
        <p:spPr>
          <a:xfrm>
            <a:off x="2218070" y="2036717"/>
            <a:ext cx="617036" cy="617036"/>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362305" y="2036717"/>
            <a:ext cx="617036" cy="617036"/>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328123" y="2171482"/>
            <a:ext cx="396931" cy="347507"/>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cap="sq">
            <a:noFill/>
          </a:ln>
          <a:effectLst/>
        </p:spPr>
        <p:txBody>
          <a:bodyPr vert="horz" wrap="none" lIns="91440" tIns="45720" rIns="91440" bIns="45720" rtlCol="0" anchor="ctr"/>
          <a:lstStyle/>
          <a:p>
            <a:pPr algn="l"/>
            <a:endParaRPr kumimoji="1" lang="zh-CN" altLang="en-US"/>
          </a:p>
        </p:txBody>
      </p:sp>
      <p:sp>
        <p:nvSpPr>
          <p:cNvPr id="10" name="标题 1"/>
          <p:cNvSpPr txBox="1"/>
          <p:nvPr/>
        </p:nvSpPr>
        <p:spPr>
          <a:xfrm>
            <a:off x="6470887" y="2145299"/>
            <a:ext cx="399873" cy="399873"/>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cap="sq">
            <a:noFill/>
          </a:ln>
          <a:effectLst/>
        </p:spPr>
        <p:txBody>
          <a:bodyPr vert="horz" wrap="none" lIns="91440" tIns="45720" rIns="91440" bIns="45720" rtlCol="0" anchor="ctr"/>
          <a:lstStyle/>
          <a:p>
            <a:pPr algn="l"/>
            <a:endParaRPr kumimoji="1" lang="zh-CN" altLang="en-US"/>
          </a:p>
        </p:txBody>
      </p:sp>
      <p:sp>
        <p:nvSpPr>
          <p:cNvPr id="11" name="标题 1"/>
          <p:cNvSpPr txBox="1"/>
          <p:nvPr/>
        </p:nvSpPr>
        <p:spPr>
          <a:xfrm>
            <a:off x="5047333" y="2768757"/>
            <a:ext cx="3246980" cy="235950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在右侧筛选其中，选择亚洲，结果如图所示。</a:t>
            </a:r>
            <a:endParaRPr kumimoji="1" lang="zh-CN" altLang="en-US"/>
          </a:p>
        </p:txBody>
      </p:sp>
      <p:sp>
        <p:nvSpPr>
          <p:cNvPr id="12" name="标题 1"/>
          <p:cNvSpPr txBox="1"/>
          <p:nvPr/>
        </p:nvSpPr>
        <p:spPr>
          <a:xfrm>
            <a:off x="906647" y="2764926"/>
            <a:ext cx="3239882" cy="235950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在筛选器中，点击“地区”下拉三角，点击显示筛选器，如图所示。</a:t>
            </a:r>
            <a:endParaRPr kumimoji="1" lang="zh-CN" altLang="en-US"/>
          </a:p>
        </p:txBody>
      </p:sp>
      <p:grpSp>
        <p:nvGrpSpPr>
          <p:cNvPr id="13" name="组合 12"/>
          <p:cNvGrpSpPr/>
          <p:nvPr/>
        </p:nvGrpSpPr>
        <p:grpSpPr>
          <a:xfrm>
            <a:off x="660400" y="5511900"/>
            <a:ext cx="850818" cy="93815"/>
            <a:chOff x="660400" y="5511900"/>
            <a:chExt cx="850818" cy="93815"/>
          </a:xfrm>
        </p:grpSpPr>
        <p:grpSp>
          <p:nvGrpSpPr>
            <p:cNvPr id="14" name="组合 13"/>
            <p:cNvGrpSpPr/>
            <p:nvPr/>
          </p:nvGrpSpPr>
          <p:grpSpPr>
            <a:xfrm>
              <a:off x="660400" y="5511900"/>
              <a:ext cx="391581" cy="93815"/>
              <a:chOff x="660400" y="5511900"/>
              <a:chExt cx="391581" cy="93815"/>
            </a:xfrm>
          </p:grpSpPr>
          <p:sp>
            <p:nvSpPr>
              <p:cNvPr id="15" name="标题 1"/>
              <p:cNvSpPr txBox="1"/>
              <p:nvPr/>
            </p:nvSpPr>
            <p:spPr>
              <a:xfrm>
                <a:off x="660400" y="5511900"/>
                <a:ext cx="93815" cy="93815"/>
              </a:xfrm>
              <a:prstGeom prst="ellipse">
                <a:avLst/>
              </a:prstGeom>
              <a:solidFill>
                <a:schemeClr val="accent1">
                  <a:lumMod val="60000"/>
                  <a:lumOff val="40000"/>
                </a:schemeClr>
              </a:solidFill>
              <a:ln w="3175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809283" y="5511900"/>
                <a:ext cx="93815" cy="93815"/>
              </a:xfrm>
              <a:prstGeom prst="ellipse">
                <a:avLst/>
              </a:prstGeom>
              <a:solidFill>
                <a:schemeClr val="accent1">
                  <a:lumMod val="40000"/>
                  <a:lumOff val="60000"/>
                </a:schemeClr>
              </a:solidFill>
              <a:ln w="3175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958166" y="5511900"/>
                <a:ext cx="93815" cy="93815"/>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grpSp>
        <p:grpSp>
          <p:nvGrpSpPr>
            <p:cNvPr id="18" name="组合 17"/>
            <p:cNvGrpSpPr/>
            <p:nvPr/>
          </p:nvGrpSpPr>
          <p:grpSpPr>
            <a:xfrm>
              <a:off x="1119637" y="5511900"/>
              <a:ext cx="391581" cy="93815"/>
              <a:chOff x="1119637" y="5511900"/>
              <a:chExt cx="391581" cy="93815"/>
            </a:xfrm>
          </p:grpSpPr>
          <p:sp>
            <p:nvSpPr>
              <p:cNvPr id="19" name="标题 1"/>
              <p:cNvSpPr txBox="1"/>
              <p:nvPr/>
            </p:nvSpPr>
            <p:spPr>
              <a:xfrm>
                <a:off x="1119637" y="5511900"/>
                <a:ext cx="93815" cy="93815"/>
              </a:xfrm>
              <a:prstGeom prst="ellipse">
                <a:avLst/>
              </a:prstGeom>
              <a:solidFill>
                <a:schemeClr val="accent1">
                  <a:lumMod val="60000"/>
                  <a:lumOff val="40000"/>
                </a:schemeClr>
              </a:solidFill>
              <a:ln w="3175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1268520" y="5511900"/>
                <a:ext cx="93815" cy="93815"/>
              </a:xfrm>
              <a:prstGeom prst="ellipse">
                <a:avLst/>
              </a:prstGeom>
              <a:solidFill>
                <a:schemeClr val="accent1">
                  <a:lumMod val="40000"/>
                  <a:lumOff val="60000"/>
                </a:schemeClr>
              </a:solidFill>
              <a:ln w="31750" cap="sq">
                <a:no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1417403" y="5511900"/>
                <a:ext cx="93815" cy="93815"/>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grpSp>
      </p:grpSp>
      <p:grpSp>
        <p:nvGrpSpPr>
          <p:cNvPr id="22" name="组合 21"/>
          <p:cNvGrpSpPr/>
          <p:nvPr/>
        </p:nvGrpSpPr>
        <p:grpSpPr>
          <a:xfrm>
            <a:off x="4804635" y="5511900"/>
            <a:ext cx="850818" cy="93815"/>
            <a:chOff x="4804635" y="5511900"/>
            <a:chExt cx="850818" cy="93815"/>
          </a:xfrm>
        </p:grpSpPr>
        <p:grpSp>
          <p:nvGrpSpPr>
            <p:cNvPr id="23" name="组合 22"/>
            <p:cNvGrpSpPr/>
            <p:nvPr/>
          </p:nvGrpSpPr>
          <p:grpSpPr>
            <a:xfrm>
              <a:off x="4804635" y="5511900"/>
              <a:ext cx="391581" cy="93815"/>
              <a:chOff x="4804635" y="5511900"/>
              <a:chExt cx="391581" cy="93815"/>
            </a:xfrm>
          </p:grpSpPr>
          <p:sp>
            <p:nvSpPr>
              <p:cNvPr id="24" name="标题 1"/>
              <p:cNvSpPr txBox="1"/>
              <p:nvPr/>
            </p:nvSpPr>
            <p:spPr>
              <a:xfrm>
                <a:off x="4804635" y="5511900"/>
                <a:ext cx="93815" cy="93815"/>
              </a:xfrm>
              <a:prstGeom prst="ellipse">
                <a:avLst/>
              </a:prstGeom>
              <a:solidFill>
                <a:schemeClr val="accent1">
                  <a:lumMod val="60000"/>
                  <a:lumOff val="40000"/>
                </a:schemeClr>
              </a:solidFill>
              <a:ln w="31750" cap="sq">
                <a:noFill/>
                <a:miter/>
              </a:ln>
            </p:spPr>
            <p:txBody>
              <a:bodyPr vert="horz" wrap="square" lIns="91440" tIns="45720" rIns="91440" bIns="45720" rtlCol="0" anchor="ctr"/>
              <a:lstStyle/>
              <a:p>
                <a:pPr algn="ctr"/>
                <a:endParaRPr kumimoji="1" lang="zh-CN" altLang="en-US"/>
              </a:p>
            </p:txBody>
          </p:sp>
          <p:sp>
            <p:nvSpPr>
              <p:cNvPr id="25" name="标题 1"/>
              <p:cNvSpPr txBox="1"/>
              <p:nvPr/>
            </p:nvSpPr>
            <p:spPr>
              <a:xfrm>
                <a:off x="4953518" y="5511900"/>
                <a:ext cx="93815" cy="93815"/>
              </a:xfrm>
              <a:prstGeom prst="ellipse">
                <a:avLst/>
              </a:prstGeom>
              <a:solidFill>
                <a:schemeClr val="accent1">
                  <a:lumMod val="40000"/>
                  <a:lumOff val="60000"/>
                </a:schemeClr>
              </a:solidFill>
              <a:ln w="31750" cap="sq">
                <a:noFill/>
                <a:miter/>
              </a:ln>
            </p:spPr>
            <p:txBody>
              <a:bodyPr vert="horz" wrap="square" lIns="91440" tIns="45720" rIns="91440" bIns="45720" rtlCol="0" anchor="ctr"/>
              <a:lstStyle/>
              <a:p>
                <a:pPr algn="ctr"/>
                <a:endParaRPr kumimoji="1" lang="zh-CN" altLang="en-US"/>
              </a:p>
            </p:txBody>
          </p:sp>
          <p:sp>
            <p:nvSpPr>
              <p:cNvPr id="26" name="标题 1"/>
              <p:cNvSpPr txBox="1"/>
              <p:nvPr/>
            </p:nvSpPr>
            <p:spPr>
              <a:xfrm>
                <a:off x="5102401" y="5511900"/>
                <a:ext cx="93815" cy="93815"/>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grpSp>
        <p:grpSp>
          <p:nvGrpSpPr>
            <p:cNvPr id="27" name="组合 26"/>
            <p:cNvGrpSpPr/>
            <p:nvPr/>
          </p:nvGrpSpPr>
          <p:grpSpPr>
            <a:xfrm>
              <a:off x="5263872" y="5511900"/>
              <a:ext cx="391581" cy="93815"/>
              <a:chOff x="5263872" y="5511900"/>
              <a:chExt cx="391581" cy="93815"/>
            </a:xfrm>
          </p:grpSpPr>
          <p:sp>
            <p:nvSpPr>
              <p:cNvPr id="28" name="标题 1"/>
              <p:cNvSpPr txBox="1"/>
              <p:nvPr/>
            </p:nvSpPr>
            <p:spPr>
              <a:xfrm>
                <a:off x="5263872" y="5511900"/>
                <a:ext cx="93815" cy="93815"/>
              </a:xfrm>
              <a:prstGeom prst="ellipse">
                <a:avLst/>
              </a:prstGeom>
              <a:solidFill>
                <a:schemeClr val="accent1">
                  <a:lumMod val="60000"/>
                  <a:lumOff val="40000"/>
                </a:schemeClr>
              </a:solidFill>
              <a:ln w="31750" cap="sq">
                <a:noFill/>
                <a:miter/>
              </a:ln>
            </p:spPr>
            <p:txBody>
              <a:bodyPr vert="horz" wrap="square" lIns="91440" tIns="45720" rIns="91440" bIns="45720" rtlCol="0" anchor="ctr"/>
              <a:lstStyle/>
              <a:p>
                <a:pPr algn="ctr"/>
                <a:endParaRPr kumimoji="1" lang="zh-CN" altLang="en-US"/>
              </a:p>
            </p:txBody>
          </p:sp>
          <p:sp>
            <p:nvSpPr>
              <p:cNvPr id="29" name="标题 1"/>
              <p:cNvSpPr txBox="1"/>
              <p:nvPr/>
            </p:nvSpPr>
            <p:spPr>
              <a:xfrm>
                <a:off x="5412755" y="5511900"/>
                <a:ext cx="93815" cy="93815"/>
              </a:xfrm>
              <a:prstGeom prst="ellipse">
                <a:avLst/>
              </a:prstGeom>
              <a:solidFill>
                <a:schemeClr val="accent1">
                  <a:lumMod val="40000"/>
                  <a:lumOff val="60000"/>
                </a:schemeClr>
              </a:solidFill>
              <a:ln w="31750" cap="sq">
                <a:noFill/>
                <a:miter/>
              </a:ln>
            </p:spPr>
            <p:txBody>
              <a:bodyPr vert="horz" wrap="square" lIns="91440" tIns="45720" rIns="91440" bIns="45720" rtlCol="0" anchor="ctr"/>
              <a:lstStyle/>
              <a:p>
                <a:pPr algn="ctr"/>
                <a:endParaRPr kumimoji="1" lang="zh-CN" altLang="en-US"/>
              </a:p>
            </p:txBody>
          </p:sp>
          <p:sp>
            <p:nvSpPr>
              <p:cNvPr id="30" name="标题 1"/>
              <p:cNvSpPr txBox="1"/>
              <p:nvPr/>
            </p:nvSpPr>
            <p:spPr>
              <a:xfrm>
                <a:off x="5561638" y="5511900"/>
                <a:ext cx="93815" cy="93815"/>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grpSp>
      </p:grpSp>
      <p:sp>
        <p:nvSpPr>
          <p:cNvPr id="31"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二、绘制图形</a:t>
            </a:r>
            <a:endParaRPr kumimoji="1" lang="zh-CN" altLang="en-US"/>
          </a:p>
        </p:txBody>
      </p:sp>
      <p:cxnSp>
        <p:nvCxnSpPr>
          <p:cNvPr id="32" name="标题 1"/>
          <p:cNvCxnSpPr/>
          <p:nvPr/>
        </p:nvCxnSpPr>
        <p:spPr>
          <a:xfrm>
            <a:off x="0" y="958850"/>
            <a:ext cx="12122150" cy="0"/>
          </a:xfrm>
          <a:prstGeom prst="line">
            <a:avLst/>
          </a:prstGeom>
          <a:noFill/>
          <a:ln w="28575" cap="sq">
            <a:solidFill>
              <a:schemeClr val="accent1"/>
            </a:solidFill>
            <a:miter/>
          </a:ln>
        </p:spPr>
      </p:cxnSp>
      <p:pic>
        <p:nvPicPr>
          <p:cNvPr id="34" name="图片 33">
            <a:extLst>
              <a:ext uri="{FF2B5EF4-FFF2-40B4-BE49-F238E27FC236}">
                <a16:creationId xmlns:a16="http://schemas.microsoft.com/office/drawing/2014/main" id="{884294B3-C6D8-68D1-CA77-36330BF84F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931" y="3280601"/>
            <a:ext cx="5296639" cy="3400900"/>
          </a:xfrm>
          <a:prstGeom prst="rect">
            <a:avLst/>
          </a:prstGeom>
        </p:spPr>
      </p:pic>
      <p:pic>
        <p:nvPicPr>
          <p:cNvPr id="36" name="图片 35">
            <a:extLst>
              <a:ext uri="{FF2B5EF4-FFF2-40B4-BE49-F238E27FC236}">
                <a16:creationId xmlns:a16="http://schemas.microsoft.com/office/drawing/2014/main" id="{35DD3D34-999F-2ABD-32F6-2ADC1A4865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0041" y="3280601"/>
            <a:ext cx="5296639" cy="34009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项目总结</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05</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61F6FD9A-C40C-5580-B0D9-95F07BA760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355117" y="2021109"/>
            <a:ext cx="4860000" cy="1782169"/>
          </a:xfrm>
          <a:prstGeom prst="rect">
            <a:avLst/>
          </a:prstGeom>
          <a:solidFill>
            <a:schemeClr val="bg1"/>
          </a:solidFill>
          <a:ln w="12700" cap="sq">
            <a:solidFill>
              <a:schemeClr val="accent1"/>
            </a:solidFill>
            <a:miter/>
          </a:ln>
          <a:effectLst>
            <a:outerShdw blurRad="635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006146" y="2021110"/>
            <a:ext cx="4860000" cy="1782169"/>
          </a:xfrm>
          <a:prstGeom prst="rect">
            <a:avLst/>
          </a:prstGeom>
          <a:solidFill>
            <a:schemeClr val="bg1"/>
          </a:solidFill>
          <a:ln w="12700" cap="sq">
            <a:solidFill>
              <a:schemeClr val="accent1"/>
            </a:solidFill>
            <a:miter/>
          </a:ln>
          <a:effectLst>
            <a:outerShdw blurRad="635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1006146" y="4244638"/>
            <a:ext cx="4860000" cy="1782169"/>
          </a:xfrm>
          <a:prstGeom prst="rect">
            <a:avLst/>
          </a:prstGeom>
          <a:solidFill>
            <a:schemeClr val="bg1"/>
          </a:solidFill>
          <a:ln w="12700" cap="sq">
            <a:solidFill>
              <a:schemeClr val="accent1"/>
            </a:solidFill>
            <a:miter/>
          </a:ln>
          <a:effectLst>
            <a:outerShdw blurRad="635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6355117" y="4244637"/>
            <a:ext cx="4860000" cy="1782169"/>
          </a:xfrm>
          <a:prstGeom prst="rect">
            <a:avLst/>
          </a:prstGeom>
          <a:solidFill>
            <a:schemeClr val="bg1"/>
          </a:solidFill>
          <a:ln w="12700" cap="sq">
            <a:solidFill>
              <a:schemeClr val="accent1"/>
            </a:solidFill>
            <a:miter/>
          </a:ln>
          <a:effectLst>
            <a:outerShdw blurRad="635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706120" y="1721082"/>
            <a:ext cx="600054" cy="600054"/>
          </a:xfrm>
          <a:prstGeom prst="rect">
            <a:avLst/>
          </a:prstGeom>
          <a:solidFill>
            <a:schemeClr val="accent1"/>
          </a:solidFill>
          <a:ln w="12700" cap="sq">
            <a:noFill/>
            <a:miter/>
          </a:ln>
          <a:effectLst/>
        </p:spPr>
        <p:txBody>
          <a:bodyPr vert="horz" wrap="square" lIns="91440" tIns="45720" rIns="91440" bIns="45720" rtlCol="0" anchor="ctr"/>
          <a:lstStyle/>
          <a:p>
            <a:pPr algn="ctr"/>
            <a:r>
              <a:rPr kumimoji="1" lang="en-US" altLang="zh-CN" sz="1800">
                <a:ln w="12700">
                  <a:noFill/>
                </a:ln>
                <a:solidFill>
                  <a:schemeClr val="bg1"/>
                </a:solidFill>
                <a:latin typeface="OPPOSans H"/>
                <a:ea typeface="OPPOSans H"/>
                <a:cs typeface="OPPOSans H"/>
              </a:rPr>
              <a:t>01</a:t>
            </a:r>
            <a:endParaRPr kumimoji="1" lang="zh-CN" altLang="en-US"/>
          </a:p>
        </p:txBody>
      </p:sp>
      <p:sp>
        <p:nvSpPr>
          <p:cNvPr id="9" name="标题 1"/>
          <p:cNvSpPr txBox="1"/>
          <p:nvPr/>
        </p:nvSpPr>
        <p:spPr>
          <a:xfrm>
            <a:off x="706120" y="3961226"/>
            <a:ext cx="600054" cy="600054"/>
          </a:xfrm>
          <a:prstGeom prst="rect">
            <a:avLst/>
          </a:prstGeom>
          <a:solidFill>
            <a:schemeClr val="accent1"/>
          </a:solidFill>
          <a:ln w="12700" cap="sq">
            <a:noFill/>
            <a:miter/>
          </a:ln>
          <a:effectLst/>
        </p:spPr>
        <p:txBody>
          <a:bodyPr vert="horz" wrap="square" lIns="91440" tIns="45720" rIns="91440" bIns="45720" rtlCol="0" anchor="ctr"/>
          <a:lstStyle/>
          <a:p>
            <a:pPr algn="ctr"/>
            <a:r>
              <a:rPr kumimoji="1" lang="en-US" altLang="zh-CN" sz="1800">
                <a:ln w="12700">
                  <a:noFill/>
                </a:ln>
                <a:solidFill>
                  <a:schemeClr val="bg1"/>
                </a:solidFill>
                <a:latin typeface="OPPOSans H"/>
                <a:ea typeface="OPPOSans H"/>
                <a:cs typeface="OPPOSans H"/>
              </a:rPr>
              <a:t>03</a:t>
            </a:r>
            <a:endParaRPr kumimoji="1" lang="zh-CN" altLang="en-US"/>
          </a:p>
        </p:txBody>
      </p:sp>
      <p:sp>
        <p:nvSpPr>
          <p:cNvPr id="10" name="标题 1"/>
          <p:cNvSpPr txBox="1"/>
          <p:nvPr/>
        </p:nvSpPr>
        <p:spPr>
          <a:xfrm>
            <a:off x="10898510" y="3961226"/>
            <a:ext cx="600054" cy="600054"/>
          </a:xfrm>
          <a:prstGeom prst="rect">
            <a:avLst/>
          </a:prstGeom>
          <a:solidFill>
            <a:schemeClr val="accent1"/>
          </a:solidFill>
          <a:ln w="12700" cap="sq">
            <a:noFill/>
            <a:miter/>
          </a:ln>
          <a:effectLst/>
        </p:spPr>
        <p:txBody>
          <a:bodyPr vert="horz" wrap="square" lIns="91440" tIns="45720" rIns="91440" bIns="45720" rtlCol="0" anchor="ctr"/>
          <a:lstStyle/>
          <a:p>
            <a:pPr algn="ctr"/>
            <a:r>
              <a:rPr kumimoji="1" lang="en-US" altLang="zh-CN" sz="1800">
                <a:ln w="12700">
                  <a:noFill/>
                </a:ln>
                <a:solidFill>
                  <a:schemeClr val="bg1"/>
                </a:solidFill>
                <a:latin typeface="OPPOSans H"/>
                <a:ea typeface="OPPOSans H"/>
                <a:cs typeface="OPPOSans H"/>
              </a:rPr>
              <a:t>04</a:t>
            </a:r>
            <a:endParaRPr kumimoji="1" lang="zh-CN" altLang="en-US"/>
          </a:p>
        </p:txBody>
      </p:sp>
      <p:sp>
        <p:nvSpPr>
          <p:cNvPr id="11" name="标题 1"/>
          <p:cNvSpPr txBox="1"/>
          <p:nvPr/>
        </p:nvSpPr>
        <p:spPr>
          <a:xfrm>
            <a:off x="1313817" y="2360309"/>
            <a:ext cx="3570888" cy="1467432"/>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1、初步了解Tableau绘图工具基本操作和数据可视化原则，能够简单地使用Tableau进行数据可视化</a:t>
            </a:r>
            <a:endParaRPr kumimoji="1" lang="zh-CN" altLang="en-US"/>
          </a:p>
        </p:txBody>
      </p:sp>
      <p:sp>
        <p:nvSpPr>
          <p:cNvPr id="12" name="标题 1"/>
          <p:cNvSpPr txBox="1"/>
          <p:nvPr/>
        </p:nvSpPr>
        <p:spPr>
          <a:xfrm>
            <a:off x="1313817" y="4582632"/>
            <a:ext cx="3570888" cy="1475268"/>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3、体现出数据可视化的原则、方法，如数据筛选原则、高度映射方法。</a:t>
            </a:r>
            <a:endParaRPr kumimoji="1" lang="zh-CN" altLang="en-US"/>
          </a:p>
        </p:txBody>
      </p:sp>
      <p:sp>
        <p:nvSpPr>
          <p:cNvPr id="13" name="标题 1"/>
          <p:cNvSpPr txBox="1"/>
          <p:nvPr/>
        </p:nvSpPr>
        <p:spPr>
          <a:xfrm>
            <a:off x="6669846" y="4582632"/>
            <a:ext cx="3570888" cy="1467432"/>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4、通过实践操作，提高了解决实际问题的能力，培养了数据分析和可视化的思维</a:t>
            </a:r>
            <a:endParaRPr kumimoji="1" lang="zh-CN" altLang="en-US"/>
          </a:p>
        </p:txBody>
      </p:sp>
      <p:sp>
        <p:nvSpPr>
          <p:cNvPr id="14" name="标题 1"/>
          <p:cNvSpPr txBox="1"/>
          <p:nvPr/>
        </p:nvSpPr>
        <p:spPr>
          <a:xfrm>
            <a:off x="6669846" y="2360309"/>
            <a:ext cx="3570888" cy="1467432"/>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2、了解了多种数据可视化图表类型，并能够根据实际需求选择合适的图表类型</a:t>
            </a:r>
            <a:endParaRPr kumimoji="1" lang="zh-CN" altLang="en-US"/>
          </a:p>
        </p:txBody>
      </p:sp>
      <p:sp>
        <p:nvSpPr>
          <p:cNvPr id="15" name="标题 1"/>
          <p:cNvSpPr txBox="1"/>
          <p:nvPr/>
        </p:nvSpPr>
        <p:spPr>
          <a:xfrm>
            <a:off x="10898510" y="1721082"/>
            <a:ext cx="600054" cy="600054"/>
          </a:xfrm>
          <a:prstGeom prst="rect">
            <a:avLst/>
          </a:prstGeom>
          <a:solidFill>
            <a:schemeClr val="accent1"/>
          </a:solidFill>
          <a:ln w="12700" cap="sq">
            <a:noFill/>
            <a:miter/>
          </a:ln>
          <a:effectLst/>
        </p:spPr>
        <p:txBody>
          <a:bodyPr vert="horz" wrap="square" lIns="91440" tIns="45720" rIns="91440" bIns="45720" rtlCol="0" anchor="ctr"/>
          <a:lstStyle/>
          <a:p>
            <a:pPr algn="ctr"/>
            <a:r>
              <a:rPr kumimoji="1" lang="en-US" altLang="zh-CN" sz="1800">
                <a:ln w="12700">
                  <a:noFill/>
                </a:ln>
                <a:solidFill>
                  <a:schemeClr val="bg1"/>
                </a:solidFill>
                <a:latin typeface="OPPOSans H"/>
                <a:ea typeface="OPPOSans H"/>
                <a:cs typeface="OPPOSans H"/>
              </a:rPr>
              <a:t>02</a:t>
            </a:r>
            <a:endParaRPr kumimoji="1" lang="zh-CN" altLang="en-US"/>
          </a:p>
        </p:txBody>
      </p:sp>
      <p:sp>
        <p:nvSpPr>
          <p:cNvPr id="16" name="标题 1"/>
          <p:cNvSpPr txBox="1"/>
          <p:nvPr/>
        </p:nvSpPr>
        <p:spPr>
          <a:xfrm>
            <a:off x="5048283" y="2642194"/>
            <a:ext cx="540000" cy="540000"/>
          </a:xfrm>
          <a:prstGeom prst="ellipse">
            <a:avLst/>
          </a:prstGeom>
          <a:solidFill>
            <a:schemeClr val="accent1"/>
          </a:solidFill>
          <a:ln w="12700" cap="sq">
            <a:noFill/>
            <a:miter/>
          </a:ln>
          <a:effectLst>
            <a:outerShdw blurRad="63500" sx="102000" sy="1020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17" name="标题 1"/>
          <p:cNvSpPr txBox="1"/>
          <p:nvPr/>
        </p:nvSpPr>
        <p:spPr>
          <a:xfrm>
            <a:off x="5197111" y="2786194"/>
            <a:ext cx="242345" cy="252000"/>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8" name="标题 1"/>
          <p:cNvSpPr txBox="1"/>
          <p:nvPr/>
        </p:nvSpPr>
        <p:spPr>
          <a:xfrm>
            <a:off x="5048283" y="4865722"/>
            <a:ext cx="540000" cy="540000"/>
          </a:xfrm>
          <a:prstGeom prst="ellipse">
            <a:avLst/>
          </a:prstGeom>
          <a:solidFill>
            <a:schemeClr val="accent1"/>
          </a:solidFill>
          <a:ln w="12700" cap="sq">
            <a:noFill/>
            <a:miter/>
          </a:ln>
          <a:effectLst>
            <a:outerShdw blurRad="63500" sx="102000" sy="1020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19" name="标题 1"/>
          <p:cNvSpPr txBox="1"/>
          <p:nvPr/>
        </p:nvSpPr>
        <p:spPr>
          <a:xfrm>
            <a:off x="5192283" y="5019164"/>
            <a:ext cx="252000" cy="233117"/>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20" name="标题 1"/>
          <p:cNvSpPr txBox="1"/>
          <p:nvPr/>
        </p:nvSpPr>
        <p:spPr>
          <a:xfrm>
            <a:off x="10362079" y="2632315"/>
            <a:ext cx="540000" cy="540000"/>
          </a:xfrm>
          <a:prstGeom prst="ellipse">
            <a:avLst/>
          </a:prstGeom>
          <a:solidFill>
            <a:schemeClr val="accent1"/>
          </a:solidFill>
          <a:ln w="12700" cap="sq">
            <a:noFill/>
            <a:miter/>
          </a:ln>
          <a:effectLst>
            <a:outerShdw blurRad="63500" sx="102000" sy="1020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21" name="标题 1"/>
          <p:cNvSpPr txBox="1"/>
          <p:nvPr/>
        </p:nvSpPr>
        <p:spPr>
          <a:xfrm>
            <a:off x="10506080" y="2792004"/>
            <a:ext cx="252000" cy="220622"/>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22" name="标题 1"/>
          <p:cNvSpPr txBox="1"/>
          <p:nvPr/>
        </p:nvSpPr>
        <p:spPr>
          <a:xfrm>
            <a:off x="10362079" y="4856176"/>
            <a:ext cx="540000" cy="540000"/>
          </a:xfrm>
          <a:prstGeom prst="ellipse">
            <a:avLst/>
          </a:prstGeom>
          <a:solidFill>
            <a:schemeClr val="accent1"/>
          </a:solidFill>
          <a:ln w="12700" cap="sq">
            <a:noFill/>
            <a:miter/>
          </a:ln>
          <a:effectLst>
            <a:outerShdw blurRad="63500" sx="102000" sy="102000" algn="ctr" rotWithShape="0">
              <a:schemeClr val="tx1">
                <a:alpha val="20000"/>
              </a:schemeClr>
            </a:outerShdw>
          </a:effectLst>
        </p:spPr>
        <p:txBody>
          <a:bodyPr vert="horz" wrap="square" lIns="91440" tIns="45720" rIns="91440" bIns="45720" rtlCol="0" anchor="ctr"/>
          <a:lstStyle/>
          <a:p>
            <a:pPr algn="ctr"/>
            <a:endParaRPr kumimoji="1" lang="zh-CN" altLang="en-US"/>
          </a:p>
        </p:txBody>
      </p:sp>
      <p:sp>
        <p:nvSpPr>
          <p:cNvPr id="23" name="标题 1"/>
          <p:cNvSpPr txBox="1"/>
          <p:nvPr/>
        </p:nvSpPr>
        <p:spPr>
          <a:xfrm>
            <a:off x="10521750" y="5000176"/>
            <a:ext cx="220658" cy="252000"/>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24"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项目总结</a:t>
            </a:r>
            <a:endParaRPr kumimoji="1" lang="zh-CN" altLang="en-US"/>
          </a:p>
        </p:txBody>
      </p:sp>
      <p:cxnSp>
        <p:nvCxnSpPr>
          <p:cNvPr id="25"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项目要求</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BA449605-7AB9-89C1-5F25-8385F64003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作业练习</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06</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B7D86E3B-F4B4-7DBE-E68C-34603D61D9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551586" y="2961610"/>
            <a:ext cx="2340000" cy="261484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75000"/>
                    <a:lumOff val="25000"/>
                  </a:schemeClr>
                </a:solidFill>
                <a:latin typeface="Source Han Sans"/>
                <a:ea typeface="Source Han Sans"/>
                <a:cs typeface="Source Han Sans"/>
              </a:rPr>
              <a:t>1、可视化设计原则包括哪几项原则？</a:t>
            </a:r>
            <a:endParaRPr kumimoji="1" lang="zh-CN" altLang="en-US"/>
          </a:p>
        </p:txBody>
      </p:sp>
      <p:sp>
        <p:nvSpPr>
          <p:cNvPr id="5" name="标题 1"/>
          <p:cNvSpPr txBox="1"/>
          <p:nvPr/>
        </p:nvSpPr>
        <p:spPr>
          <a:xfrm>
            <a:off x="3463629" y="2961610"/>
            <a:ext cx="2340000" cy="261484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75000"/>
                    <a:lumOff val="25000"/>
                  </a:schemeClr>
                </a:solidFill>
                <a:latin typeface="Source Han Sans"/>
                <a:ea typeface="Source Han Sans"/>
                <a:cs typeface="Source Han Sans"/>
              </a:rPr>
              <a:t>2、绘制一幅全国各省级行政单位人口数据图，使用全国地图作为背景图，这遵循了哪项设计方法？</a:t>
            </a:r>
            <a:endParaRPr kumimoji="1" lang="zh-CN" altLang="en-US"/>
          </a:p>
        </p:txBody>
      </p:sp>
      <p:sp>
        <p:nvSpPr>
          <p:cNvPr id="6" name="标题 1"/>
          <p:cNvSpPr txBox="1"/>
          <p:nvPr/>
        </p:nvSpPr>
        <p:spPr>
          <a:xfrm>
            <a:off x="6375672" y="2961610"/>
            <a:ext cx="2340000" cy="261484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75000"/>
                    <a:lumOff val="25000"/>
                  </a:schemeClr>
                </a:solidFill>
                <a:latin typeface="Source Han Sans"/>
                <a:ea typeface="Source Han Sans"/>
                <a:cs typeface="Source Han Sans"/>
              </a:rPr>
              <a:t>3、热力图用颜色的深浅表示索引值的大小和强度，颜色越深表示强度越大还是越小？</a:t>
            </a:r>
            <a:endParaRPr kumimoji="1" lang="zh-CN" altLang="en-US"/>
          </a:p>
        </p:txBody>
      </p:sp>
      <p:sp>
        <p:nvSpPr>
          <p:cNvPr id="7" name="标题 1"/>
          <p:cNvSpPr txBox="1"/>
          <p:nvPr/>
        </p:nvSpPr>
        <p:spPr>
          <a:xfrm>
            <a:off x="9287714" y="2961610"/>
            <a:ext cx="2340000" cy="261484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75000"/>
                    <a:lumOff val="25000"/>
                  </a:schemeClr>
                </a:solidFill>
                <a:latin typeface="Source Han Sans"/>
                <a:ea typeface="Source Han Sans"/>
                <a:cs typeface="Source Han Sans"/>
              </a:rPr>
              <a:t>4、使用Tableau连接Oracle、MySQL等数据库，需要知道数据库哪些信息？</a:t>
            </a:r>
            <a:endParaRPr kumimoji="1" lang="zh-CN" altLang="en-US"/>
          </a:p>
        </p:txBody>
      </p:sp>
      <p:sp>
        <p:nvSpPr>
          <p:cNvPr id="8" name="标题 1"/>
          <p:cNvSpPr txBox="1"/>
          <p:nvPr/>
        </p:nvSpPr>
        <p:spPr>
          <a:xfrm>
            <a:off x="9914150" y="1687945"/>
            <a:ext cx="1090356" cy="1090356"/>
          </a:xfrm>
          <a:prstGeom prst="ellipse">
            <a:avLst/>
          </a:prstGeom>
          <a:solidFill>
            <a:schemeClr val="accent1">
              <a:lumMod val="20000"/>
              <a:lumOff val="80000"/>
            </a:schemeClr>
          </a:solidFill>
          <a:ln cap="sq">
            <a:noFill/>
          </a:ln>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9987925" y="1761720"/>
            <a:ext cx="942805" cy="942805"/>
          </a:xfrm>
          <a:prstGeom prst="ellipse">
            <a:avLst/>
          </a:prstGeom>
          <a:solidFill>
            <a:schemeClr val="accent1"/>
          </a:solidFill>
          <a:ln cap="sq">
            <a:noFill/>
          </a:ln>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10180544" y="1931132"/>
            <a:ext cx="557569" cy="603984"/>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gradFill>
            <a:gsLst>
              <a:gs pos="0">
                <a:schemeClr val="bg1">
                  <a:alpha val="100000"/>
                </a:schemeClr>
              </a:gs>
              <a:gs pos="100000">
                <a:schemeClr val="bg1">
                  <a:alpha val="0"/>
                </a:schemeClr>
              </a:gs>
            </a:gsLst>
            <a:lin ang="5400000" scaled="0"/>
          </a:gradFill>
          <a:ln w="9525"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7002108" y="1687945"/>
            <a:ext cx="1090356" cy="1090356"/>
          </a:xfrm>
          <a:prstGeom prst="ellipse">
            <a:avLst/>
          </a:prstGeom>
          <a:solidFill>
            <a:schemeClr val="accent1">
              <a:lumMod val="20000"/>
              <a:lumOff val="80000"/>
            </a:schemeClr>
          </a:solidFill>
          <a:ln cap="sq">
            <a:noFill/>
          </a:ln>
          <a:effectLst/>
        </p:spPr>
        <p:txBody>
          <a:bodyPr vert="horz" wrap="square" lIns="91440" tIns="45720" rIns="91440" bIns="45720" rtlCol="0" anchor="ctr"/>
          <a:lstStyle/>
          <a:p>
            <a:pPr algn="ctr"/>
            <a:endParaRPr kumimoji="1" lang="zh-CN" altLang="en-US"/>
          </a:p>
        </p:txBody>
      </p:sp>
      <p:sp>
        <p:nvSpPr>
          <p:cNvPr id="12" name="标题 1"/>
          <p:cNvSpPr txBox="1"/>
          <p:nvPr/>
        </p:nvSpPr>
        <p:spPr>
          <a:xfrm>
            <a:off x="7075883" y="1761720"/>
            <a:ext cx="942805" cy="942805"/>
          </a:xfrm>
          <a:prstGeom prst="ellipse">
            <a:avLst/>
          </a:prstGeom>
          <a:solidFill>
            <a:schemeClr val="accent1"/>
          </a:solidFill>
          <a:ln cap="sq">
            <a:noFill/>
          </a:ln>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7245294" y="1931132"/>
            <a:ext cx="603984" cy="603984"/>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adFill>
            <a:gsLst>
              <a:gs pos="0">
                <a:schemeClr val="bg1">
                  <a:alpha val="100000"/>
                </a:schemeClr>
              </a:gs>
              <a:gs pos="100000">
                <a:schemeClr val="bg1">
                  <a:alpha val="0"/>
                </a:schemeClr>
              </a:gs>
            </a:gsLst>
            <a:lin ang="5400000" scaled="0"/>
          </a:gradFill>
          <a:ln w="9525"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4090065" y="1687945"/>
            <a:ext cx="1090356" cy="1090356"/>
          </a:xfrm>
          <a:prstGeom prst="ellipse">
            <a:avLst/>
          </a:prstGeom>
          <a:solidFill>
            <a:schemeClr val="accent1">
              <a:lumMod val="20000"/>
              <a:lumOff val="80000"/>
            </a:schemeClr>
          </a:solidFill>
          <a:ln cap="sq">
            <a:noFill/>
          </a:ln>
          <a:effectLst/>
        </p:spPr>
        <p:txBody>
          <a:bodyPr vert="horz" wrap="square" lIns="91440" tIns="45720" rIns="91440" bIns="45720" rtlCol="0" anchor="ctr"/>
          <a:lstStyle/>
          <a:p>
            <a:pPr algn="ctr"/>
            <a:endParaRPr kumimoji="1" lang="zh-CN" altLang="en-US"/>
          </a:p>
        </p:txBody>
      </p:sp>
      <p:sp>
        <p:nvSpPr>
          <p:cNvPr id="15" name="标题 1"/>
          <p:cNvSpPr txBox="1"/>
          <p:nvPr/>
        </p:nvSpPr>
        <p:spPr>
          <a:xfrm>
            <a:off x="4163840" y="1761720"/>
            <a:ext cx="942805" cy="942805"/>
          </a:xfrm>
          <a:prstGeom prst="ellipse">
            <a:avLst/>
          </a:prstGeom>
          <a:solidFill>
            <a:schemeClr val="accent1"/>
          </a:solidFill>
          <a:ln cap="sq">
            <a:noFill/>
          </a:ln>
          <a:effectLst/>
        </p:spPr>
        <p:txBody>
          <a:bodyPr vert="horz" wrap="square" lIns="91440" tIns="45720" rIns="91440" bIns="45720" rtlCol="0" anchor="ctr"/>
          <a:lstStyle/>
          <a:p>
            <a:pPr algn="ctr"/>
            <a:endParaRPr kumimoji="1" lang="zh-CN" altLang="en-US"/>
          </a:p>
        </p:txBody>
      </p:sp>
      <p:sp>
        <p:nvSpPr>
          <p:cNvPr id="16" name="标题 1"/>
          <p:cNvSpPr txBox="1"/>
          <p:nvPr/>
        </p:nvSpPr>
        <p:spPr>
          <a:xfrm>
            <a:off x="4333252" y="1931132"/>
            <a:ext cx="603984" cy="603984"/>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gradFill>
            <a:gsLst>
              <a:gs pos="0">
                <a:schemeClr val="bg1">
                  <a:alpha val="100000"/>
                </a:schemeClr>
              </a:gs>
              <a:gs pos="100000">
                <a:schemeClr val="bg1">
                  <a:alpha val="0"/>
                </a:schemeClr>
              </a:gs>
            </a:gsLst>
            <a:lin ang="5400000" scaled="0"/>
          </a:gradFill>
          <a:ln w="9525" cap="flat">
            <a:noFill/>
            <a:miter/>
          </a:ln>
        </p:spPr>
        <p:txBody>
          <a:bodyPr vert="horz" wrap="square" lIns="91440" tIns="45720" rIns="91440" bIns="45720" rtlCol="0" anchor="ctr"/>
          <a:lstStyle/>
          <a:p>
            <a:pPr algn="l"/>
            <a:endParaRPr kumimoji="1" lang="zh-CN" altLang="en-US"/>
          </a:p>
        </p:txBody>
      </p:sp>
      <p:sp>
        <p:nvSpPr>
          <p:cNvPr id="17" name="标题 1"/>
          <p:cNvSpPr txBox="1"/>
          <p:nvPr/>
        </p:nvSpPr>
        <p:spPr>
          <a:xfrm>
            <a:off x="1178022" y="1687945"/>
            <a:ext cx="1090356" cy="1090356"/>
          </a:xfrm>
          <a:prstGeom prst="ellipse">
            <a:avLst/>
          </a:prstGeom>
          <a:solidFill>
            <a:schemeClr val="accent1">
              <a:lumMod val="20000"/>
              <a:lumOff val="80000"/>
            </a:schemeClr>
          </a:solidFill>
          <a:ln cap="sq">
            <a:noFill/>
          </a:ln>
          <a:effectLst/>
        </p:spPr>
        <p:txBody>
          <a:bodyPr vert="horz" wrap="square" lIns="91440" tIns="45720" rIns="91440" bIns="45720" rtlCol="0" anchor="ctr"/>
          <a:lstStyle/>
          <a:p>
            <a:pPr algn="ctr"/>
            <a:endParaRPr kumimoji="1" lang="zh-CN" altLang="en-US"/>
          </a:p>
        </p:txBody>
      </p:sp>
      <p:sp>
        <p:nvSpPr>
          <p:cNvPr id="18" name="标题 1"/>
          <p:cNvSpPr txBox="1"/>
          <p:nvPr/>
        </p:nvSpPr>
        <p:spPr>
          <a:xfrm>
            <a:off x="1251797" y="1761720"/>
            <a:ext cx="942805" cy="942805"/>
          </a:xfrm>
          <a:prstGeom prst="ellipse">
            <a:avLst/>
          </a:prstGeom>
          <a:solidFill>
            <a:schemeClr val="accent1"/>
          </a:solidFill>
          <a:ln cap="sq">
            <a:noFill/>
          </a:ln>
          <a:effectLst/>
        </p:spPr>
        <p:txBody>
          <a:bodyPr vert="horz" wrap="square" lIns="91440" tIns="45720" rIns="91440" bIns="45720" rtlCol="0" anchor="ctr"/>
          <a:lstStyle/>
          <a:p>
            <a:pPr algn="ctr"/>
            <a:endParaRPr kumimoji="1" lang="zh-CN" altLang="en-US"/>
          </a:p>
        </p:txBody>
      </p:sp>
      <p:sp>
        <p:nvSpPr>
          <p:cNvPr id="19" name="标题 1"/>
          <p:cNvSpPr txBox="1"/>
          <p:nvPr/>
        </p:nvSpPr>
        <p:spPr>
          <a:xfrm>
            <a:off x="1421209" y="1940875"/>
            <a:ext cx="603984" cy="584497"/>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gradFill>
            <a:gsLst>
              <a:gs pos="0">
                <a:schemeClr val="bg1">
                  <a:alpha val="100000"/>
                </a:schemeClr>
              </a:gs>
              <a:gs pos="100000">
                <a:schemeClr val="bg1">
                  <a:alpha val="0"/>
                </a:schemeClr>
              </a:gs>
            </a:gsLst>
            <a:lin ang="5400000" scaled="0"/>
          </a:gradFill>
          <a:ln w="9525" cap="flat">
            <a:noFill/>
            <a:miter/>
          </a:ln>
        </p:spPr>
        <p:txBody>
          <a:bodyPr vert="horz" wrap="square" lIns="91440" tIns="45720" rIns="91440" bIns="45720" rtlCol="0" anchor="ctr"/>
          <a:lstStyle/>
          <a:p>
            <a:pPr algn="l"/>
            <a:endParaRPr kumimoji="1" lang="zh-CN" altLang="en-US"/>
          </a:p>
        </p:txBody>
      </p:sp>
      <p:sp>
        <p:nvSpPr>
          <p:cNvPr id="20" name="标题 1"/>
          <p:cNvSpPr txBox="1"/>
          <p:nvPr/>
        </p:nvSpPr>
        <p:spPr>
          <a:xfrm rot="2700000">
            <a:off x="8715672" y="1978925"/>
            <a:ext cx="413280" cy="413280"/>
          </a:xfrm>
          <a:prstGeom prst="arc">
            <a:avLst/>
          </a:prstGeom>
          <a:noFill/>
          <a:ln w="34925" cap="rnd">
            <a:solidFill>
              <a:schemeClr val="accent1"/>
            </a:solidFill>
            <a:round/>
          </a:ln>
        </p:spPr>
        <p:txBody>
          <a:bodyPr vert="horz" wrap="square" lIns="91440" tIns="45720" rIns="91440" bIns="45720" rtlCol="0" anchor="ctr"/>
          <a:lstStyle/>
          <a:p>
            <a:pPr algn="ctr"/>
            <a:endParaRPr kumimoji="1" lang="zh-CN" altLang="en-US"/>
          </a:p>
        </p:txBody>
      </p:sp>
      <p:sp>
        <p:nvSpPr>
          <p:cNvPr id="21" name="标题 1"/>
          <p:cNvSpPr txBox="1"/>
          <p:nvPr/>
        </p:nvSpPr>
        <p:spPr>
          <a:xfrm rot="2700000">
            <a:off x="8802669" y="2088012"/>
            <a:ext cx="195106" cy="195106"/>
          </a:xfrm>
          <a:prstGeom prst="arc">
            <a:avLst/>
          </a:prstGeom>
          <a:noFill/>
          <a:ln w="34925" cap="rnd">
            <a:solidFill>
              <a:schemeClr val="accent1">
                <a:lumMod val="60000"/>
                <a:lumOff val="40000"/>
              </a:schemeClr>
            </a:solidFill>
            <a:round/>
          </a:ln>
        </p:spPr>
        <p:txBody>
          <a:bodyPr vert="horz" wrap="square" lIns="91440" tIns="45720" rIns="91440" bIns="45720" rtlCol="0" anchor="ctr"/>
          <a:lstStyle/>
          <a:p>
            <a:pPr algn="ctr"/>
            <a:endParaRPr kumimoji="1" lang="zh-CN" altLang="en-US"/>
          </a:p>
        </p:txBody>
      </p:sp>
      <p:sp>
        <p:nvSpPr>
          <p:cNvPr id="22" name="标题 1"/>
          <p:cNvSpPr txBox="1"/>
          <p:nvPr/>
        </p:nvSpPr>
        <p:spPr>
          <a:xfrm rot="2700000">
            <a:off x="5723701" y="1978925"/>
            <a:ext cx="413280" cy="413280"/>
          </a:xfrm>
          <a:prstGeom prst="arc">
            <a:avLst/>
          </a:prstGeom>
          <a:noFill/>
          <a:ln w="34925" cap="rnd">
            <a:solidFill>
              <a:schemeClr val="accent1"/>
            </a:solidFill>
            <a:round/>
          </a:ln>
        </p:spPr>
        <p:txBody>
          <a:bodyPr vert="horz" wrap="square" lIns="91440" tIns="45720" rIns="91440" bIns="45720" rtlCol="0" anchor="ctr"/>
          <a:lstStyle/>
          <a:p>
            <a:pPr algn="ctr"/>
            <a:endParaRPr kumimoji="1" lang="zh-CN" altLang="en-US"/>
          </a:p>
        </p:txBody>
      </p:sp>
      <p:sp>
        <p:nvSpPr>
          <p:cNvPr id="23" name="标题 1"/>
          <p:cNvSpPr txBox="1"/>
          <p:nvPr/>
        </p:nvSpPr>
        <p:spPr>
          <a:xfrm rot="2700000">
            <a:off x="5810698" y="2088012"/>
            <a:ext cx="195106" cy="195106"/>
          </a:xfrm>
          <a:prstGeom prst="arc">
            <a:avLst/>
          </a:prstGeom>
          <a:noFill/>
          <a:ln w="34925" cap="rnd">
            <a:solidFill>
              <a:schemeClr val="accent1">
                <a:lumMod val="60000"/>
                <a:lumOff val="40000"/>
              </a:schemeClr>
            </a:solidFill>
            <a:round/>
          </a:ln>
        </p:spPr>
        <p:txBody>
          <a:bodyPr vert="horz" wrap="square" lIns="91440" tIns="45720" rIns="91440" bIns="45720" rtlCol="0" anchor="ctr"/>
          <a:lstStyle/>
          <a:p>
            <a:pPr algn="ctr"/>
            <a:endParaRPr kumimoji="1" lang="zh-CN" altLang="en-US"/>
          </a:p>
        </p:txBody>
      </p:sp>
      <p:sp>
        <p:nvSpPr>
          <p:cNvPr id="24" name="标题 1"/>
          <p:cNvSpPr txBox="1"/>
          <p:nvPr/>
        </p:nvSpPr>
        <p:spPr>
          <a:xfrm rot="2700000">
            <a:off x="2975197" y="1978925"/>
            <a:ext cx="413280" cy="413280"/>
          </a:xfrm>
          <a:prstGeom prst="arc">
            <a:avLst/>
          </a:prstGeom>
          <a:noFill/>
          <a:ln w="34925" cap="rnd">
            <a:solidFill>
              <a:schemeClr val="accent1"/>
            </a:solidFill>
            <a:round/>
          </a:ln>
        </p:spPr>
        <p:txBody>
          <a:bodyPr vert="horz" wrap="square" lIns="91440" tIns="45720" rIns="91440" bIns="45720" rtlCol="0" anchor="ctr"/>
          <a:lstStyle/>
          <a:p>
            <a:pPr algn="ctr"/>
            <a:endParaRPr kumimoji="1" lang="zh-CN" altLang="en-US"/>
          </a:p>
        </p:txBody>
      </p:sp>
      <p:sp>
        <p:nvSpPr>
          <p:cNvPr id="25" name="标题 1"/>
          <p:cNvSpPr txBox="1"/>
          <p:nvPr/>
        </p:nvSpPr>
        <p:spPr>
          <a:xfrm rot="2700000">
            <a:off x="3062194" y="2088012"/>
            <a:ext cx="195106" cy="195106"/>
          </a:xfrm>
          <a:prstGeom prst="arc">
            <a:avLst/>
          </a:prstGeom>
          <a:noFill/>
          <a:ln w="34925" cap="rnd">
            <a:solidFill>
              <a:schemeClr val="accent1">
                <a:lumMod val="60000"/>
                <a:lumOff val="40000"/>
              </a:schemeClr>
            </a:solidFill>
            <a:round/>
          </a:ln>
        </p:spPr>
        <p:txBody>
          <a:bodyPr vert="horz" wrap="square" lIns="91440" tIns="45720" rIns="91440" bIns="45720" rtlCol="0" anchor="ctr"/>
          <a:lstStyle/>
          <a:p>
            <a:pPr algn="ctr"/>
            <a:endParaRPr kumimoji="1" lang="zh-CN" altLang="en-US"/>
          </a:p>
        </p:txBody>
      </p:sp>
      <p:sp>
        <p:nvSpPr>
          <p:cNvPr id="26"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cxnSp>
        <p:nvCxnSpPr>
          <p:cNvPr id="27"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谢谢大家</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E6DED8FC-A1CA-7624-7F7A-277864C133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7774" y="1727821"/>
            <a:ext cx="648001" cy="648000"/>
          </a:xfrm>
          <a:prstGeom prst="roundRect">
            <a:avLst/>
          </a:prstGeom>
          <a:gradFill>
            <a:gsLst>
              <a:gs pos="6000">
                <a:schemeClr val="accent2">
                  <a:lumMod val="60000"/>
                  <a:lumOff val="40000"/>
                </a:schemeClr>
              </a:gs>
              <a:gs pos="100000">
                <a:schemeClr val="accent2"/>
              </a:gs>
            </a:gsLst>
            <a:lin ang="2700000" scaled="0"/>
          </a:gradFill>
          <a:ln w="12700" cap="sq">
            <a:noFill/>
            <a:miter/>
          </a:ln>
          <a:effectLst>
            <a:outerShdw blurRad="190500" dist="101600" dir="2700000" algn="tl" rotWithShape="0">
              <a:schemeClr val="accent2">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667774" y="3937803"/>
            <a:ext cx="648001" cy="648000"/>
          </a:xfrm>
          <a:prstGeom prst="roundRect">
            <a:avLst/>
          </a:prstGeom>
          <a:gradFill>
            <a:gsLst>
              <a:gs pos="6000">
                <a:schemeClr val="accent2">
                  <a:lumMod val="60000"/>
                  <a:lumOff val="40000"/>
                </a:schemeClr>
              </a:gs>
              <a:gs pos="100000">
                <a:schemeClr val="accent2"/>
              </a:gs>
            </a:gsLst>
            <a:lin ang="2700000" scaled="0"/>
          </a:gradFill>
          <a:ln w="12700" cap="sq">
            <a:noFill/>
            <a:miter/>
          </a:ln>
          <a:effectLst>
            <a:outerShdw blurRad="190500" dist="101600" dir="2700000" algn="tl" rotWithShape="0">
              <a:schemeClr val="accent2">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6520841" y="1743722"/>
            <a:ext cx="648001" cy="648000"/>
          </a:xfrm>
          <a:prstGeom prst="roundRect">
            <a:avLst/>
          </a:prstGeom>
          <a:gradFill>
            <a:gsLst>
              <a:gs pos="6000">
                <a:schemeClr val="accent1">
                  <a:lumMod val="60000"/>
                  <a:lumOff val="40000"/>
                </a:schemeClr>
              </a:gs>
              <a:gs pos="100000">
                <a:schemeClr val="accent1"/>
              </a:gs>
            </a:gsLst>
            <a:lin ang="2700000" scaled="0"/>
          </a:gradFill>
          <a:ln w="12700" cap="sq">
            <a:noFill/>
            <a:miter/>
          </a:ln>
          <a:effectLst>
            <a:outerShdw blurRad="190500" dist="101600" dir="2700000" algn="tl"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6520840" y="3937803"/>
            <a:ext cx="648001" cy="648000"/>
          </a:xfrm>
          <a:prstGeom prst="roundRect">
            <a:avLst/>
          </a:prstGeom>
          <a:gradFill>
            <a:gsLst>
              <a:gs pos="6000">
                <a:schemeClr val="accent1">
                  <a:lumMod val="60000"/>
                  <a:lumOff val="40000"/>
                </a:schemeClr>
              </a:gs>
              <a:gs pos="100000">
                <a:schemeClr val="accent1"/>
              </a:gs>
            </a:gsLst>
            <a:lin ang="2700000" scaled="0"/>
          </a:gradFill>
          <a:ln w="12700" cap="sq">
            <a:noFill/>
            <a:miter/>
          </a:ln>
          <a:effectLst>
            <a:outerShdw blurRad="190500" dist="101600" dir="2700000" algn="tl"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1489833" y="1739068"/>
            <a:ext cx="4176000" cy="167403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1、完成使用Tableau连接到存储服务器</a:t>
            </a:r>
            <a:endParaRPr kumimoji="1" lang="zh-CN" altLang="en-US"/>
          </a:p>
        </p:txBody>
      </p:sp>
      <p:sp>
        <p:nvSpPr>
          <p:cNvPr id="9" name="标题 1"/>
          <p:cNvSpPr txBox="1"/>
          <p:nvPr/>
        </p:nvSpPr>
        <p:spPr>
          <a:xfrm>
            <a:off x="7342900" y="3949050"/>
            <a:ext cx="4176000" cy="167403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4、可以使用Tableau完成简单的图表绘制</a:t>
            </a:r>
            <a:endParaRPr kumimoji="1" lang="zh-CN" altLang="en-US"/>
          </a:p>
        </p:txBody>
      </p:sp>
      <p:sp>
        <p:nvSpPr>
          <p:cNvPr id="10" name="标题 1"/>
          <p:cNvSpPr txBox="1"/>
          <p:nvPr/>
        </p:nvSpPr>
        <p:spPr>
          <a:xfrm>
            <a:off x="1489833" y="3949052"/>
            <a:ext cx="4176000" cy="167403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2、完成使用Tableau连接到文件服务器</a:t>
            </a:r>
            <a:endParaRPr kumimoji="1" lang="zh-CN" altLang="en-US"/>
          </a:p>
        </p:txBody>
      </p:sp>
      <p:sp>
        <p:nvSpPr>
          <p:cNvPr id="11" name="标题 1"/>
          <p:cNvSpPr txBox="1"/>
          <p:nvPr/>
        </p:nvSpPr>
        <p:spPr>
          <a:xfrm>
            <a:off x="7342900" y="1754970"/>
            <a:ext cx="4176000" cy="167403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3、可以使用Tableau自带的数据集</a:t>
            </a:r>
            <a:endParaRPr kumimoji="1" lang="zh-CN" altLang="en-US"/>
          </a:p>
        </p:txBody>
      </p:sp>
      <p:sp>
        <p:nvSpPr>
          <p:cNvPr id="12" name="标题 1"/>
          <p:cNvSpPr txBox="1"/>
          <p:nvPr/>
        </p:nvSpPr>
        <p:spPr>
          <a:xfrm>
            <a:off x="843748" y="1929379"/>
            <a:ext cx="296053" cy="244877"/>
          </a:xfrm>
          <a:custGeom>
            <a:avLst/>
            <a:gdLst>
              <a:gd name="connsiteX0" fmla="*/ 153878 w 870468"/>
              <a:gd name="connsiteY0" fmla="*/ 353026 h 720000"/>
              <a:gd name="connsiteX1" fmla="*/ 449972 w 870468"/>
              <a:gd name="connsiteY1" fmla="*/ 353026 h 720000"/>
              <a:gd name="connsiteX2" fmla="*/ 489985 w 870468"/>
              <a:gd name="connsiteY2" fmla="*/ 393039 h 720000"/>
              <a:gd name="connsiteX3" fmla="*/ 449972 w 870468"/>
              <a:gd name="connsiteY3" fmla="*/ 433051 h 720000"/>
              <a:gd name="connsiteX4" fmla="*/ 153878 w 870468"/>
              <a:gd name="connsiteY4" fmla="*/ 433051 h 720000"/>
              <a:gd name="connsiteX5" fmla="*/ 113865 w 870468"/>
              <a:gd name="connsiteY5" fmla="*/ 393039 h 720000"/>
              <a:gd name="connsiteX6" fmla="*/ 153878 w 870468"/>
              <a:gd name="connsiteY6" fmla="*/ 353026 h 720000"/>
              <a:gd name="connsiteX7" fmla="*/ 68708 w 870468"/>
              <a:gd name="connsiteY7" fmla="*/ 275858 h 720000"/>
              <a:gd name="connsiteX8" fmla="*/ 68708 w 870468"/>
              <a:gd name="connsiteY8" fmla="*/ 603735 h 720000"/>
              <a:gd name="connsiteX9" fmla="*/ 116266 w 870468"/>
              <a:gd name="connsiteY9" fmla="*/ 651293 h 720000"/>
              <a:gd name="connsiteX10" fmla="*/ 598821 w 870468"/>
              <a:gd name="connsiteY10" fmla="*/ 651293 h 720000"/>
              <a:gd name="connsiteX11" fmla="*/ 754317 w 870468"/>
              <a:gd name="connsiteY11" fmla="*/ 651293 h 720000"/>
              <a:gd name="connsiteX12" fmla="*/ 801875 w 870468"/>
              <a:gd name="connsiteY12" fmla="*/ 603735 h 720000"/>
              <a:gd name="connsiteX13" fmla="*/ 801875 w 870468"/>
              <a:gd name="connsiteY13" fmla="*/ 275858 h 720000"/>
              <a:gd name="connsiteX14" fmla="*/ 598821 w 870468"/>
              <a:gd name="connsiteY14" fmla="*/ 275858 h 720000"/>
              <a:gd name="connsiteX15" fmla="*/ 116266 w 870468"/>
              <a:gd name="connsiteY15" fmla="*/ 68593 h 720000"/>
              <a:gd name="connsiteX16" fmla="*/ 68708 w 870468"/>
              <a:gd name="connsiteY16" fmla="*/ 116151 h 720000"/>
              <a:gd name="connsiteX17" fmla="*/ 68708 w 870468"/>
              <a:gd name="connsiteY17" fmla="*/ 207265 h 720000"/>
              <a:gd name="connsiteX18" fmla="*/ 598821 w 870468"/>
              <a:gd name="connsiteY18" fmla="*/ 207265 h 720000"/>
              <a:gd name="connsiteX19" fmla="*/ 801875 w 870468"/>
              <a:gd name="connsiteY19" fmla="*/ 207265 h 720000"/>
              <a:gd name="connsiteX20" fmla="*/ 801875 w 870468"/>
              <a:gd name="connsiteY20" fmla="*/ 116151 h 720000"/>
              <a:gd name="connsiteX21" fmla="*/ 754317 w 870468"/>
              <a:gd name="connsiteY21" fmla="*/ 68593 h 720000"/>
              <a:gd name="connsiteX22" fmla="*/ 598821 w 870468"/>
              <a:gd name="connsiteY22" fmla="*/ 68593 h 720000"/>
              <a:gd name="connsiteX23" fmla="*/ 116266 w 870468"/>
              <a:gd name="connsiteY23" fmla="*/ 0 h 720000"/>
              <a:gd name="connsiteX24" fmla="*/ 598821 w 870468"/>
              <a:gd name="connsiteY24" fmla="*/ 0 h 720000"/>
              <a:gd name="connsiteX25" fmla="*/ 754317 w 870468"/>
              <a:gd name="connsiteY25" fmla="*/ 0 h 720000"/>
              <a:gd name="connsiteX26" fmla="*/ 870468 w 870468"/>
              <a:gd name="connsiteY26" fmla="*/ 116151 h 720000"/>
              <a:gd name="connsiteX27" fmla="*/ 870468 w 870468"/>
              <a:gd name="connsiteY27" fmla="*/ 241562 h 720000"/>
              <a:gd name="connsiteX28" fmla="*/ 870468 w 870468"/>
              <a:gd name="connsiteY28" fmla="*/ 603735 h 720000"/>
              <a:gd name="connsiteX29" fmla="*/ 754317 w 870468"/>
              <a:gd name="connsiteY29" fmla="*/ 720000 h 720000"/>
              <a:gd name="connsiteX30" fmla="*/ 598821 w 870468"/>
              <a:gd name="connsiteY30" fmla="*/ 720000 h 720000"/>
              <a:gd name="connsiteX31" fmla="*/ 116266 w 870468"/>
              <a:gd name="connsiteY31" fmla="*/ 720000 h 720000"/>
              <a:gd name="connsiteX32" fmla="*/ 115 w 870468"/>
              <a:gd name="connsiteY32" fmla="*/ 603849 h 720000"/>
              <a:gd name="connsiteX33" fmla="*/ 115 w 870468"/>
              <a:gd name="connsiteY33" fmla="*/ 241841 h 720000"/>
              <a:gd name="connsiteX34" fmla="*/ 0 w 870468"/>
              <a:gd name="connsiteY34" fmla="*/ 241562 h 720000"/>
              <a:gd name="connsiteX35" fmla="*/ 115 w 870468"/>
              <a:gd name="connsiteY35" fmla="*/ 241284 h 720000"/>
              <a:gd name="connsiteX36" fmla="*/ 115 w 870468"/>
              <a:gd name="connsiteY36" fmla="*/ 116151 h 720000"/>
              <a:gd name="connsiteX37" fmla="*/ 116266 w 870468"/>
              <a:gd name="connsiteY37" fmla="*/ 0 h 720000"/>
            </a:gdLst>
            <a:ahLst/>
            <a:cxnLst/>
            <a:rect l="l" t="t" r="r" b="b"/>
            <a:pathLst>
              <a:path w="870468" h="720000">
                <a:moveTo>
                  <a:pt x="153878" y="353026"/>
                </a:moveTo>
                <a:lnTo>
                  <a:pt x="449972" y="353026"/>
                </a:lnTo>
                <a:cubicBezTo>
                  <a:pt x="472036" y="353026"/>
                  <a:pt x="489985" y="370975"/>
                  <a:pt x="489985" y="393039"/>
                </a:cubicBezTo>
                <a:cubicBezTo>
                  <a:pt x="489985" y="415103"/>
                  <a:pt x="472150" y="433051"/>
                  <a:pt x="449972" y="433051"/>
                </a:cubicBezTo>
                <a:lnTo>
                  <a:pt x="153878" y="433051"/>
                </a:lnTo>
                <a:cubicBezTo>
                  <a:pt x="131814" y="433051"/>
                  <a:pt x="113865" y="415103"/>
                  <a:pt x="113865" y="393039"/>
                </a:cubicBezTo>
                <a:cubicBezTo>
                  <a:pt x="113865" y="370975"/>
                  <a:pt x="131814" y="353026"/>
                  <a:pt x="153878" y="353026"/>
                </a:cubicBezTo>
                <a:close/>
                <a:moveTo>
                  <a:pt x="68708" y="275858"/>
                </a:moveTo>
                <a:lnTo>
                  <a:pt x="68708" y="603735"/>
                </a:lnTo>
                <a:cubicBezTo>
                  <a:pt x="68708" y="630029"/>
                  <a:pt x="90087" y="651293"/>
                  <a:pt x="116266" y="651293"/>
                </a:cubicBezTo>
                <a:lnTo>
                  <a:pt x="598821" y="651293"/>
                </a:lnTo>
                <a:lnTo>
                  <a:pt x="754317" y="651293"/>
                </a:lnTo>
                <a:cubicBezTo>
                  <a:pt x="780611" y="651293"/>
                  <a:pt x="801875" y="629915"/>
                  <a:pt x="801875" y="603735"/>
                </a:cubicBezTo>
                <a:lnTo>
                  <a:pt x="801875" y="275858"/>
                </a:lnTo>
                <a:lnTo>
                  <a:pt x="598821" y="275858"/>
                </a:lnTo>
                <a:close/>
                <a:moveTo>
                  <a:pt x="116266" y="68593"/>
                </a:moveTo>
                <a:cubicBezTo>
                  <a:pt x="89972" y="68593"/>
                  <a:pt x="68708" y="89972"/>
                  <a:pt x="68708" y="116151"/>
                </a:cubicBezTo>
                <a:lnTo>
                  <a:pt x="68708" y="207265"/>
                </a:lnTo>
                <a:lnTo>
                  <a:pt x="598821" y="207265"/>
                </a:lnTo>
                <a:lnTo>
                  <a:pt x="801875" y="207265"/>
                </a:lnTo>
                <a:lnTo>
                  <a:pt x="801875" y="116151"/>
                </a:lnTo>
                <a:cubicBezTo>
                  <a:pt x="801875" y="89857"/>
                  <a:pt x="780497" y="68593"/>
                  <a:pt x="754317" y="68593"/>
                </a:cubicBezTo>
                <a:lnTo>
                  <a:pt x="598821" y="68593"/>
                </a:lnTo>
                <a:close/>
                <a:moveTo>
                  <a:pt x="116266" y="0"/>
                </a:moveTo>
                <a:lnTo>
                  <a:pt x="598821" y="0"/>
                </a:lnTo>
                <a:lnTo>
                  <a:pt x="754317" y="0"/>
                </a:lnTo>
                <a:cubicBezTo>
                  <a:pt x="818338" y="0"/>
                  <a:pt x="870468" y="52131"/>
                  <a:pt x="870468" y="116151"/>
                </a:cubicBezTo>
                <a:lnTo>
                  <a:pt x="870468" y="241562"/>
                </a:lnTo>
                <a:lnTo>
                  <a:pt x="870468" y="603735"/>
                </a:lnTo>
                <a:cubicBezTo>
                  <a:pt x="870468" y="667869"/>
                  <a:pt x="818338" y="720000"/>
                  <a:pt x="754317" y="720000"/>
                </a:cubicBezTo>
                <a:lnTo>
                  <a:pt x="598821" y="720000"/>
                </a:lnTo>
                <a:lnTo>
                  <a:pt x="116266" y="720000"/>
                </a:lnTo>
                <a:cubicBezTo>
                  <a:pt x="52246" y="720000"/>
                  <a:pt x="115" y="667869"/>
                  <a:pt x="115" y="603849"/>
                </a:cubicBezTo>
                <a:lnTo>
                  <a:pt x="115" y="241841"/>
                </a:lnTo>
                <a:lnTo>
                  <a:pt x="0" y="241562"/>
                </a:lnTo>
                <a:lnTo>
                  <a:pt x="115" y="241284"/>
                </a:lnTo>
                <a:lnTo>
                  <a:pt x="115" y="116151"/>
                </a:lnTo>
                <a:cubicBezTo>
                  <a:pt x="115" y="52131"/>
                  <a:pt x="52246" y="0"/>
                  <a:pt x="116266"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3" name="标题 1"/>
          <p:cNvSpPr txBox="1"/>
          <p:nvPr/>
        </p:nvSpPr>
        <p:spPr>
          <a:xfrm>
            <a:off x="843748" y="4113778"/>
            <a:ext cx="296053" cy="296053"/>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6696814" y="1930785"/>
            <a:ext cx="296053" cy="273869"/>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5" name="标题 1"/>
          <p:cNvSpPr txBox="1"/>
          <p:nvPr/>
        </p:nvSpPr>
        <p:spPr>
          <a:xfrm>
            <a:off x="6715224" y="4113776"/>
            <a:ext cx="259233" cy="296053"/>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6"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项目要求</a:t>
            </a:r>
            <a:endParaRPr kumimoji="1" lang="zh-CN" altLang="en-US"/>
          </a:p>
        </p:txBody>
      </p:sp>
      <p:cxnSp>
        <p:nvCxnSpPr>
          <p:cNvPr id="17"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学习目标</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9FBD960E-6E76-E7AE-0AB2-D2C2FC8407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136974"/>
            <a:ext cx="138025" cy="1007364"/>
          </a:xfrm>
          <a:prstGeom prst="roundRect">
            <a:avLst>
              <a:gd name="adj" fmla="val 0"/>
            </a:avLst>
          </a:prstGeom>
          <a:gradFill>
            <a:gsLst>
              <a:gs pos="0">
                <a:schemeClr val="accent1">
                  <a:lumMod val="75000"/>
                  <a:lumOff val="25000"/>
                </a:schemeClr>
              </a:gs>
              <a:gs pos="100000">
                <a:schemeClr val="accent1"/>
              </a:gs>
            </a:gsLst>
            <a:lin ang="2700000" scaled="0"/>
          </a:gradFill>
          <a:ln w="12700" cap="flat">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948489" y="1136974"/>
            <a:ext cx="5580000" cy="101720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1、理解可视化设计的原则</a:t>
            </a:r>
            <a:endParaRPr kumimoji="1" lang="zh-CN" altLang="en-US"/>
          </a:p>
        </p:txBody>
      </p:sp>
      <p:sp>
        <p:nvSpPr>
          <p:cNvPr id="6" name="标题 1"/>
          <p:cNvSpPr txBox="1"/>
          <p:nvPr/>
        </p:nvSpPr>
        <p:spPr>
          <a:xfrm>
            <a:off x="660400" y="2463615"/>
            <a:ext cx="138025" cy="1007364"/>
          </a:xfrm>
          <a:prstGeom prst="roundRect">
            <a:avLst>
              <a:gd name="adj" fmla="val 0"/>
            </a:avLst>
          </a:prstGeom>
          <a:gradFill>
            <a:gsLst>
              <a:gs pos="0">
                <a:schemeClr val="accent1">
                  <a:lumMod val="75000"/>
                  <a:lumOff val="25000"/>
                </a:schemeClr>
              </a:gs>
              <a:gs pos="100000">
                <a:schemeClr val="accent1"/>
              </a:gs>
            </a:gsLst>
            <a:lin ang="2700000" scaled="0"/>
          </a:gradFill>
          <a:ln w="12700" cap="flat">
            <a:noFill/>
            <a:miter/>
          </a:ln>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948489" y="2463615"/>
            <a:ext cx="5580000" cy="101720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2、了解可视化设计的方法</a:t>
            </a:r>
            <a:endParaRPr kumimoji="1" lang="zh-CN" altLang="en-US"/>
          </a:p>
        </p:txBody>
      </p:sp>
      <p:sp>
        <p:nvSpPr>
          <p:cNvPr id="8" name="标题 1"/>
          <p:cNvSpPr txBox="1"/>
          <p:nvPr/>
        </p:nvSpPr>
        <p:spPr>
          <a:xfrm>
            <a:off x="660400" y="3790256"/>
            <a:ext cx="138025" cy="1007364"/>
          </a:xfrm>
          <a:prstGeom prst="roundRect">
            <a:avLst>
              <a:gd name="adj" fmla="val 0"/>
            </a:avLst>
          </a:prstGeom>
          <a:gradFill>
            <a:gsLst>
              <a:gs pos="0">
                <a:schemeClr val="accent1">
                  <a:lumMod val="75000"/>
                  <a:lumOff val="25000"/>
                </a:schemeClr>
              </a:gs>
              <a:gs pos="100000">
                <a:schemeClr val="accent1"/>
              </a:gs>
            </a:gsLst>
            <a:lin ang="2700000" scaled="0"/>
          </a:gradFill>
          <a:ln w="12700" cap="flat">
            <a:noFill/>
            <a:miter/>
          </a:ln>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948489" y="3790256"/>
            <a:ext cx="5580000" cy="101720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3、熟悉常见的可视化组件及分类</a:t>
            </a:r>
            <a:endParaRPr kumimoji="1" lang="zh-CN" altLang="en-US"/>
          </a:p>
        </p:txBody>
      </p:sp>
      <p:pic>
        <p:nvPicPr>
          <p:cNvPr id="10" name="图片 9"/>
          <p:cNvPicPr>
            <a:picLocks noChangeAspect="1"/>
          </p:cNvPicPr>
          <p:nvPr/>
        </p:nvPicPr>
        <p:blipFill>
          <a:blip r:embed="rId3">
            <a:alphaModFix/>
          </a:blip>
          <a:srcRect/>
          <a:stretch>
            <a:fillRect/>
          </a:stretch>
        </p:blipFill>
        <p:spPr>
          <a:xfrm>
            <a:off x="7035271" y="1444400"/>
            <a:ext cx="4483629" cy="4375600"/>
          </a:xfrm>
          <a:prstGeom prst="rect">
            <a:avLst/>
          </a:prstGeom>
        </p:spPr>
      </p:pic>
      <p:sp>
        <p:nvSpPr>
          <p:cNvPr id="11" name="标题 1"/>
          <p:cNvSpPr txBox="1"/>
          <p:nvPr/>
        </p:nvSpPr>
        <p:spPr>
          <a:xfrm>
            <a:off x="660400" y="5116897"/>
            <a:ext cx="138025" cy="1007364"/>
          </a:xfrm>
          <a:prstGeom prst="roundRect">
            <a:avLst>
              <a:gd name="adj" fmla="val 0"/>
            </a:avLst>
          </a:prstGeom>
          <a:gradFill>
            <a:gsLst>
              <a:gs pos="0">
                <a:schemeClr val="accent1">
                  <a:lumMod val="75000"/>
                  <a:lumOff val="25000"/>
                </a:schemeClr>
              </a:gs>
              <a:gs pos="100000">
                <a:schemeClr val="accent1"/>
              </a:gs>
            </a:gsLst>
            <a:lin ang="2700000" scaled="0"/>
          </a:gradFill>
          <a:ln w="12700" cap="flat">
            <a:noFill/>
            <a:miter/>
          </a:ln>
          <a:effectLst/>
        </p:spPr>
        <p:txBody>
          <a:bodyPr vert="horz" wrap="square" lIns="91440" tIns="45720" rIns="91440" bIns="45720" rtlCol="0" anchor="ctr"/>
          <a:lstStyle/>
          <a:p>
            <a:pPr algn="ctr"/>
            <a:endParaRPr kumimoji="1" lang="zh-CN" altLang="en-US"/>
          </a:p>
        </p:txBody>
      </p:sp>
      <p:sp>
        <p:nvSpPr>
          <p:cNvPr id="12" name="标题 1"/>
          <p:cNvSpPr txBox="1"/>
          <p:nvPr/>
        </p:nvSpPr>
        <p:spPr>
          <a:xfrm>
            <a:off x="948489" y="5116897"/>
            <a:ext cx="5580000" cy="101720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4、熟悉大数据可视化工具Tableau</a:t>
            </a:r>
            <a:endParaRPr kumimoji="1" lang="zh-CN" altLang="en-US"/>
          </a:p>
        </p:txBody>
      </p:sp>
      <p:sp>
        <p:nvSpPr>
          <p:cNvPr id="13"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学习目标</a:t>
            </a:r>
            <a:endParaRPr kumimoji="1" lang="zh-CN" altLang="en-US"/>
          </a:p>
        </p:txBody>
      </p:sp>
      <p:cxnSp>
        <p:nvCxnSpPr>
          <p:cNvPr id="14"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相关知识</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03</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0F74A121-EA3F-5E67-D222-7A5AF02CFD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5448742" y="1981200"/>
            <a:ext cx="5927918" cy="3489960"/>
          </a:xfrm>
          <a:prstGeom prst="rect">
            <a:avLst/>
          </a:prstGeom>
          <a:noFill/>
          <a:ln>
            <a:noFill/>
          </a:ln>
        </p:spPr>
        <p:txBody>
          <a:bodyPr vert="horz" wrap="square" lIns="0" tIns="0" rIns="0" bIns="0" rtlCol="0" anchor="ctr"/>
          <a:lstStyle/>
          <a:p>
            <a:pPr algn="l"/>
            <a:r>
              <a:rPr kumimoji="1" lang="en-US" altLang="zh-CN" sz="1400">
                <a:ln w="12700">
                  <a:noFill/>
                </a:ln>
                <a:solidFill>
                  <a:schemeClr val="tx1"/>
                </a:solidFill>
                <a:latin typeface="Source Han Sans"/>
                <a:ea typeface="Source Han Sans"/>
                <a:cs typeface="Source Han Sans"/>
              </a:rPr>
              <a:t>数据可视化的主要目的是准确地为用户展示和传达出数据所包含（隐藏）的信息。制作数据可视化，必须要掌握相应的数据可视化设计的原则和方法。</a:t>
            </a:r>
            <a:endParaRPr kumimoji="1" lang="zh-CN" altLang="en-US"/>
          </a:p>
        </p:txBody>
      </p:sp>
      <p:sp>
        <p:nvSpPr>
          <p:cNvPr id="5" name="标题 1"/>
          <p:cNvSpPr txBox="1"/>
          <p:nvPr/>
        </p:nvSpPr>
        <p:spPr>
          <a:xfrm>
            <a:off x="660400" y="1767619"/>
            <a:ext cx="2050995" cy="2050995"/>
          </a:xfrm>
          <a:prstGeom prst="roundRect">
            <a:avLst>
              <a:gd name="adj" fmla="val 11239"/>
            </a:avLst>
          </a:prstGeom>
          <a:gradFill>
            <a:gsLst>
              <a:gs pos="0">
                <a:schemeClr val="accent1">
                  <a:lumMod val="60000"/>
                  <a:lumOff val="40000"/>
                </a:schemeClr>
              </a:gs>
              <a:gs pos="100000">
                <a:schemeClr val="accent1"/>
              </a:gs>
            </a:gsLst>
            <a:lin ang="5400000" scaled="0"/>
          </a:gradFill>
          <a:ln w="12700" cap="sq">
            <a:noFill/>
            <a:miter/>
          </a:ln>
        </p:spPr>
        <p:txBody>
          <a:bodyPr vert="horz" wrap="square" lIns="91440" tIns="45720" rIns="91440" bIns="45720" rtlCol="0" anchor="ctr"/>
          <a:lstStyle/>
          <a:p>
            <a:pPr algn="ctr"/>
            <a:endParaRPr kumimoji="1" lang="zh-CN" altLang="en-US"/>
          </a:p>
        </p:txBody>
      </p:sp>
      <p:pic>
        <p:nvPicPr>
          <p:cNvPr id="6" name="图片 5"/>
          <p:cNvPicPr>
            <a:picLocks noChangeAspect="1"/>
          </p:cNvPicPr>
          <p:nvPr/>
        </p:nvPicPr>
        <p:blipFill>
          <a:blip r:embed="rId3">
            <a:alphaModFix/>
          </a:blip>
          <a:srcRect/>
          <a:stretch>
            <a:fillRect/>
          </a:stretch>
        </p:blipFill>
        <p:spPr>
          <a:xfrm>
            <a:off x="859183" y="2006159"/>
            <a:ext cx="4158090" cy="3490622"/>
          </a:xfrm>
          <a:prstGeom prst="rect">
            <a:avLst/>
          </a:prstGeom>
        </p:spPr>
      </p:pic>
      <p:sp>
        <p:nvSpPr>
          <p:cNvPr id="7"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相关知识</a:t>
            </a:r>
            <a:endParaRPr kumimoji="1" lang="zh-CN" altLang="en-US"/>
          </a:p>
        </p:txBody>
      </p:sp>
      <p:cxnSp>
        <p:nvCxnSpPr>
          <p:cNvPr id="8"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340100" y="1419726"/>
            <a:ext cx="5499100" cy="4010526"/>
          </a:xfrm>
          <a:prstGeom prst="round2Diag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532605" y="1668379"/>
            <a:ext cx="5114090" cy="4106778"/>
          </a:xfrm>
          <a:prstGeom prst="round2Diag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646042" y="1822730"/>
            <a:ext cx="4804831" cy="1286817"/>
          </a:xfrm>
          <a:prstGeom prst="rect">
            <a:avLst/>
          </a:prstGeom>
          <a:noFill/>
          <a:ln cap="sq">
            <a:noFill/>
          </a:ln>
        </p:spPr>
        <p:txBody>
          <a:bodyPr vert="horz" wrap="square" lIns="0" tIns="0" rIns="0" bIns="0" rtlCol="0" anchor="t"/>
          <a:lstStyle/>
          <a:p>
            <a:r>
              <a:rPr kumimoji="1" lang="en-US" altLang="zh-CN" sz="5400" dirty="0">
                <a:ln w="15875">
                  <a:solidFill>
                    <a:srgbClr val="3860F4">
                      <a:alpha val="100000"/>
                    </a:srgbClr>
                  </a:solidFill>
                </a:ln>
                <a:solidFill>
                  <a:schemeClr val="bg1"/>
                </a:solidFill>
                <a:latin typeface="Source Han Sans"/>
                <a:ea typeface="Source Han Sans"/>
                <a:cs typeface="Source Han Sans"/>
              </a:rPr>
              <a:t>1</a:t>
            </a:r>
            <a:r>
              <a:rPr kumimoji="1" lang="zh-CN" altLang="en-US" sz="5400" dirty="0">
                <a:ln w="15875">
                  <a:solidFill>
                    <a:srgbClr val="3860F4">
                      <a:alpha val="100000"/>
                    </a:srgbClr>
                  </a:solidFill>
                </a:ln>
                <a:solidFill>
                  <a:schemeClr val="bg1"/>
                </a:solidFill>
                <a:latin typeface="Source Han Sans"/>
                <a:ea typeface="Source Han Sans"/>
                <a:cs typeface="Source Han Sans"/>
              </a:rPr>
              <a:t>、数据筛选</a:t>
            </a:r>
            <a:endParaRPr kumimoji="1" lang="zh-CN" altLang="en-US" dirty="0"/>
          </a:p>
        </p:txBody>
      </p:sp>
      <p:sp>
        <p:nvSpPr>
          <p:cNvPr id="7" name="标题 1"/>
          <p:cNvSpPr txBox="1"/>
          <p:nvPr/>
        </p:nvSpPr>
        <p:spPr>
          <a:xfrm>
            <a:off x="3811671" y="2859504"/>
            <a:ext cx="4555957" cy="2410327"/>
          </a:xfrm>
          <a:prstGeom prst="rect">
            <a:avLst/>
          </a:prstGeom>
          <a:noFill/>
          <a:ln cap="sq">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可视化展示的信息要适度，以保证用户获取信息的效率。若展示的信息过少，则会使用户无法更好地理解信息；若展示的信息过多，则可能造成用户的思维混乱，甚至可能会导致用户错失重要信息。一种做法是向用户提供对数据进行筛选的操作，从而可以让用户选择数据的哪一部分被显示，其他数据则在需要的时候才显示。另一种做法是通过使用多视图或多显示器，使数据依据相关性分别显示。</a:t>
            </a:r>
            <a:endParaRPr kumimoji="1" lang="zh-CN" altLang="en-US"/>
          </a:p>
        </p:txBody>
      </p:sp>
      <p:sp>
        <p:nvSpPr>
          <p:cNvPr id="8" name="标题 1"/>
          <p:cNvSpPr txBox="1"/>
          <p:nvPr/>
        </p:nvSpPr>
        <p:spPr>
          <a:xfrm>
            <a:off x="8284382" y="1822730"/>
            <a:ext cx="166491" cy="166491"/>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0" y="32399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3.1可视化设计原则</a:t>
            </a:r>
            <a:endParaRPr kumimoji="1" lang="zh-CN" altLang="en-US"/>
          </a:p>
        </p:txBody>
      </p:sp>
      <p:cxnSp>
        <p:nvCxnSpPr>
          <p:cNvPr id="10" name="标题 1"/>
          <p:cNvCxnSpPr/>
          <p:nvPr/>
        </p:nvCxnSpPr>
        <p:spPr>
          <a:xfrm>
            <a:off x="0" y="958850"/>
            <a:ext cx="12122150" cy="0"/>
          </a:xfrm>
          <a:prstGeom prst="line">
            <a:avLst/>
          </a:prstGeom>
          <a:noFill/>
          <a:ln w="28575" cap="sq">
            <a:solidFill>
              <a:schemeClr val="accent1"/>
            </a:solidFill>
            <a:miter/>
          </a:ln>
        </p:spPr>
      </p:cxn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A66AC"/>
      </a:dk2>
      <a:lt2>
        <a:srgbClr val="E0EBF6"/>
      </a:lt2>
      <a:accent1>
        <a:srgbClr val="92374D"/>
      </a:accent1>
      <a:accent2>
        <a:srgbClr val="FC9783"/>
      </a:accent2>
      <a:accent3>
        <a:srgbClr val="FB7598"/>
      </a:accent3>
      <a:accent4>
        <a:srgbClr val="25AE9E"/>
      </a:accent4>
      <a:accent5>
        <a:srgbClr val="FC9783"/>
      </a:accent5>
      <a:accent6>
        <a:srgbClr val="FB7598"/>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880</Words>
  <Application>Microsoft Office PowerPoint</Application>
  <PresentationFormat>宽屏</PresentationFormat>
  <Paragraphs>132</Paragraphs>
  <Slides>32</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32</vt:i4>
      </vt:variant>
    </vt:vector>
  </HeadingPairs>
  <TitlesOfParts>
    <vt:vector size="39" baseType="lpstr">
      <vt:lpstr>OPPOSans L</vt:lpstr>
      <vt:lpstr>OPPOSans H</vt:lpstr>
      <vt:lpstr>Source Han Sans</vt:lpstr>
      <vt:lpstr>OPPOSans R</vt:lpstr>
      <vt:lpstr>Source Han Sans CN Bold</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1</cp:revision>
  <dcterms:modified xsi:type="dcterms:W3CDTF">2024-07-23T12:30:04Z</dcterms:modified>
</cp:coreProperties>
</file>